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776" r:id="rId2"/>
    <p:sldId id="962" r:id="rId3"/>
    <p:sldId id="948" r:id="rId4"/>
    <p:sldId id="958" r:id="rId5"/>
    <p:sldId id="959" r:id="rId6"/>
    <p:sldId id="961" r:id="rId7"/>
    <p:sldId id="964" r:id="rId8"/>
    <p:sldId id="966" r:id="rId9"/>
    <p:sldId id="963" r:id="rId10"/>
    <p:sldId id="965" r:id="rId11"/>
    <p:sldId id="967" r:id="rId12"/>
    <p:sldId id="968" r:id="rId13"/>
    <p:sldId id="969" r:id="rId14"/>
    <p:sldId id="970" r:id="rId15"/>
    <p:sldId id="971" r:id="rId16"/>
    <p:sldId id="972" r:id="rId17"/>
    <p:sldId id="973" r:id="rId18"/>
    <p:sldId id="974" r:id="rId19"/>
    <p:sldId id="982" r:id="rId20"/>
    <p:sldId id="980" r:id="rId21"/>
    <p:sldId id="983" r:id="rId22"/>
    <p:sldId id="976" r:id="rId23"/>
    <p:sldId id="985" r:id="rId24"/>
    <p:sldId id="977" r:id="rId25"/>
    <p:sldId id="984" r:id="rId26"/>
    <p:sldId id="981" r:id="rId27"/>
    <p:sldId id="979" r:id="rId28"/>
    <p:sldId id="986" r:id="rId29"/>
  </p:sldIdLst>
  <p:sldSz cx="9144000" cy="6858000" type="screen4x3"/>
  <p:notesSz cx="6742113" cy="987266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CCFF"/>
    <a:srgbClr val="FF0000"/>
    <a:srgbClr val="FF3300"/>
    <a:srgbClr val="990000"/>
    <a:srgbClr val="FFCC66"/>
    <a:srgbClr val="003300"/>
    <a:srgbClr val="000066"/>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72" autoAdjust="0"/>
    <p:restoredTop sz="94660"/>
  </p:normalViewPr>
  <p:slideViewPr>
    <p:cSldViewPr>
      <p:cViewPr varScale="1">
        <p:scale>
          <a:sx n="95" d="100"/>
          <a:sy n="95" d="100"/>
        </p:scale>
        <p:origin x="-96" y="-2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Emi%20Ikebuchi\Downloads\2010-2011&#35469;&#30693;&#27231;&#33021;&#12522;&#12495;&#65291;&#23601;&#21172;&#25903;&#25588;&#22259;&#34920;&#65288;all&#65289;.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7.6331986824167711E-2"/>
          <c:y val="0.27230890669212332"/>
          <c:w val="0.71026609486217651"/>
          <c:h val="0.69517172989009468"/>
        </c:manualLayout>
      </c:layout>
      <c:lineChart>
        <c:grouping val="standard"/>
        <c:varyColors val="0"/>
        <c:ser>
          <c:idx val="0"/>
          <c:order val="0"/>
          <c:tx>
            <c:strRef>
              <c:f>'認知リハ＋就労支援健常群換算（n=109）'!$B$2</c:f>
              <c:strCache>
                <c:ptCount val="1"/>
                <c:pt idx="0">
                  <c:v>参加群介入前</c:v>
                </c:pt>
              </c:strCache>
            </c:strRef>
          </c:tx>
          <c:cat>
            <c:strRef>
              <c:f>'認知リハ＋就労支援健常群換算（n=109）'!$A$3:$A$9</c:f>
              <c:strCache>
                <c:ptCount val="7"/>
                <c:pt idx="0">
                  <c:v>言語性記憶</c:v>
                </c:pt>
                <c:pt idx="1">
                  <c:v>数唱</c:v>
                </c:pt>
                <c:pt idx="2">
                  <c:v>言語流暢性</c:v>
                </c:pt>
                <c:pt idx="3">
                  <c:v>トークン運動課題</c:v>
                </c:pt>
                <c:pt idx="4">
                  <c:v>符号</c:v>
                </c:pt>
                <c:pt idx="5">
                  <c:v>ロンドン塔</c:v>
                </c:pt>
                <c:pt idx="6">
                  <c:v>総合得点</c:v>
                </c:pt>
              </c:strCache>
            </c:strRef>
          </c:cat>
          <c:val>
            <c:numRef>
              <c:f>'認知リハ＋就労支援健常群換算（n=109）'!$B$3:$B$9</c:f>
              <c:numCache>
                <c:formatCode>0.00_ </c:formatCode>
                <c:ptCount val="7"/>
                <c:pt idx="0">
                  <c:v>-1.2884189820506522</c:v>
                </c:pt>
                <c:pt idx="1">
                  <c:v>-1.2193877551020398</c:v>
                </c:pt>
                <c:pt idx="2">
                  <c:v>-0.8864564007421124</c:v>
                </c:pt>
                <c:pt idx="3">
                  <c:v>-2.5453397853986992</c:v>
                </c:pt>
                <c:pt idx="4">
                  <c:v>-1.613164184592756</c:v>
                </c:pt>
                <c:pt idx="5">
                  <c:v>-0.71335807050092814</c:v>
                </c:pt>
                <c:pt idx="6">
                  <c:v>-1.1803585069986786</c:v>
                </c:pt>
              </c:numCache>
            </c:numRef>
          </c:val>
          <c:smooth val="0"/>
        </c:ser>
        <c:ser>
          <c:idx val="1"/>
          <c:order val="1"/>
          <c:tx>
            <c:strRef>
              <c:f>'認知リハ＋就労支援健常群換算（n=109）'!$C$2</c:f>
              <c:strCache>
                <c:ptCount val="1"/>
                <c:pt idx="0">
                  <c:v>参加群介入後</c:v>
                </c:pt>
              </c:strCache>
            </c:strRef>
          </c:tx>
          <c:cat>
            <c:strRef>
              <c:f>'認知リハ＋就労支援健常群換算（n=109）'!$A$3:$A$9</c:f>
              <c:strCache>
                <c:ptCount val="7"/>
                <c:pt idx="0">
                  <c:v>言語性記憶</c:v>
                </c:pt>
                <c:pt idx="1">
                  <c:v>数唱</c:v>
                </c:pt>
                <c:pt idx="2">
                  <c:v>言語流暢性</c:v>
                </c:pt>
                <c:pt idx="3">
                  <c:v>トークン運動課題</c:v>
                </c:pt>
                <c:pt idx="4">
                  <c:v>符号</c:v>
                </c:pt>
                <c:pt idx="5">
                  <c:v>ロンドン塔</c:v>
                </c:pt>
                <c:pt idx="6">
                  <c:v>総合得点</c:v>
                </c:pt>
              </c:strCache>
            </c:strRef>
          </c:cat>
          <c:val>
            <c:numRef>
              <c:f>'認知リハ＋就労支援健常群換算（n=109）'!$C$3:$C$9</c:f>
              <c:numCache>
                <c:formatCode>0.00_ </c:formatCode>
                <c:ptCount val="7"/>
                <c:pt idx="0">
                  <c:v>-0.60732726825670069</c:v>
                </c:pt>
                <c:pt idx="1">
                  <c:v>-0.8905895691609943</c:v>
                </c:pt>
                <c:pt idx="2">
                  <c:v>-0.51539888682745849</c:v>
                </c:pt>
                <c:pt idx="3">
                  <c:v>-1.6869345676414904</c:v>
                </c:pt>
                <c:pt idx="4">
                  <c:v>-1.3557639271924935</c:v>
                </c:pt>
                <c:pt idx="5">
                  <c:v>-0.30519480519480846</c:v>
                </c:pt>
                <c:pt idx="6">
                  <c:v>-0.75209386753606222</c:v>
                </c:pt>
              </c:numCache>
            </c:numRef>
          </c:val>
          <c:smooth val="0"/>
        </c:ser>
        <c:ser>
          <c:idx val="2"/>
          <c:order val="2"/>
          <c:tx>
            <c:strRef>
              <c:f>'認知リハ＋就労支援健常群換算（n=109）'!$D$2</c:f>
              <c:strCache>
                <c:ptCount val="1"/>
                <c:pt idx="0">
                  <c:v>対照群介入前</c:v>
                </c:pt>
              </c:strCache>
            </c:strRef>
          </c:tx>
          <c:cat>
            <c:strRef>
              <c:f>'認知リハ＋就労支援健常群換算（n=109）'!$A$3:$A$9</c:f>
              <c:strCache>
                <c:ptCount val="7"/>
                <c:pt idx="0">
                  <c:v>言語性記憶</c:v>
                </c:pt>
                <c:pt idx="1">
                  <c:v>数唱</c:v>
                </c:pt>
                <c:pt idx="2">
                  <c:v>言語流暢性</c:v>
                </c:pt>
                <c:pt idx="3">
                  <c:v>トークン運動課題</c:v>
                </c:pt>
                <c:pt idx="4">
                  <c:v>符号</c:v>
                </c:pt>
                <c:pt idx="5">
                  <c:v>ロンドン塔</c:v>
                </c:pt>
                <c:pt idx="6">
                  <c:v>総合得点</c:v>
                </c:pt>
              </c:strCache>
            </c:strRef>
          </c:cat>
          <c:val>
            <c:numRef>
              <c:f>'認知リハ＋就労支援健常群換算（n=109）'!$D$3:$D$9</c:f>
              <c:numCache>
                <c:formatCode>0.00_ </c:formatCode>
                <c:ptCount val="7"/>
                <c:pt idx="0">
                  <c:v>-1.2613720186869928</c:v>
                </c:pt>
                <c:pt idx="1">
                  <c:v>-1.2023809523809519</c:v>
                </c:pt>
                <c:pt idx="2">
                  <c:v>-1.0014842300556535</c:v>
                </c:pt>
                <c:pt idx="3">
                  <c:v>-2.2318535661687338</c:v>
                </c:pt>
                <c:pt idx="4">
                  <c:v>-1.5212355212355251</c:v>
                </c:pt>
                <c:pt idx="5">
                  <c:v>-1.2513914656771743</c:v>
                </c:pt>
                <c:pt idx="6">
                  <c:v>-1.2261070521486284</c:v>
                </c:pt>
              </c:numCache>
            </c:numRef>
          </c:val>
          <c:smooth val="0"/>
        </c:ser>
        <c:ser>
          <c:idx val="3"/>
          <c:order val="3"/>
          <c:tx>
            <c:strRef>
              <c:f>'認知リハ＋就労支援健常群換算（n=109）'!$E$2</c:f>
              <c:strCache>
                <c:ptCount val="1"/>
                <c:pt idx="0">
                  <c:v>対照群介入後</c:v>
                </c:pt>
              </c:strCache>
            </c:strRef>
          </c:tx>
          <c:cat>
            <c:strRef>
              <c:f>'認知リハ＋就労支援健常群換算（n=109）'!$A$3:$A$9</c:f>
              <c:strCache>
                <c:ptCount val="7"/>
                <c:pt idx="0">
                  <c:v>言語性記憶</c:v>
                </c:pt>
                <c:pt idx="1">
                  <c:v>数唱</c:v>
                </c:pt>
                <c:pt idx="2">
                  <c:v>言語流暢性</c:v>
                </c:pt>
                <c:pt idx="3">
                  <c:v>トークン運動課題</c:v>
                </c:pt>
                <c:pt idx="4">
                  <c:v>符号</c:v>
                </c:pt>
                <c:pt idx="5">
                  <c:v>ロンドン塔</c:v>
                </c:pt>
                <c:pt idx="6">
                  <c:v>総合得点</c:v>
                </c:pt>
              </c:strCache>
            </c:strRef>
          </c:cat>
          <c:val>
            <c:numRef>
              <c:f>'認知リハ＋就労支援健常群換算（n=109）'!$E$3:$E$9</c:f>
              <c:numCache>
                <c:formatCode>0.00_ </c:formatCode>
                <c:ptCount val="7"/>
                <c:pt idx="0">
                  <c:v>-1.1261372018687077</c:v>
                </c:pt>
                <c:pt idx="1">
                  <c:v>-1.2647392290249382</c:v>
                </c:pt>
                <c:pt idx="2">
                  <c:v>-0.82523191094619763</c:v>
                </c:pt>
                <c:pt idx="3">
                  <c:v>-2.0593309488744072</c:v>
                </c:pt>
                <c:pt idx="4">
                  <c:v>-1.4274682846111371</c:v>
                </c:pt>
                <c:pt idx="5">
                  <c:v>-0.65769944341373676</c:v>
                </c:pt>
                <c:pt idx="6">
                  <c:v>-1.0566034206905561</c:v>
                </c:pt>
              </c:numCache>
            </c:numRef>
          </c:val>
          <c:smooth val="0"/>
        </c:ser>
        <c:dLbls>
          <c:showLegendKey val="0"/>
          <c:showVal val="0"/>
          <c:showCatName val="0"/>
          <c:showSerName val="0"/>
          <c:showPercent val="0"/>
          <c:showBubbleSize val="0"/>
        </c:dLbls>
        <c:marker val="1"/>
        <c:smooth val="0"/>
        <c:axId val="82338176"/>
        <c:axId val="82339712"/>
      </c:lineChart>
      <c:catAx>
        <c:axId val="82338176"/>
        <c:scaling>
          <c:orientation val="minMax"/>
        </c:scaling>
        <c:delete val="0"/>
        <c:axPos val="b"/>
        <c:numFmt formatCode="General" sourceLinked="1"/>
        <c:majorTickMark val="out"/>
        <c:minorTickMark val="none"/>
        <c:tickLblPos val="high"/>
        <c:spPr>
          <a:solidFill>
            <a:srgbClr val="7030A0"/>
          </a:solidFill>
        </c:spPr>
        <c:txPr>
          <a:bodyPr rot="0" vert="eaVert"/>
          <a:lstStyle/>
          <a:p>
            <a:pPr>
              <a:defRPr sz="1400"/>
            </a:pPr>
            <a:endParaRPr lang="ja-JP"/>
          </a:p>
        </c:txPr>
        <c:crossAx val="82339712"/>
        <c:crosses val="autoZero"/>
        <c:auto val="1"/>
        <c:lblAlgn val="ctr"/>
        <c:lblOffset val="100"/>
        <c:noMultiLvlLbl val="0"/>
      </c:catAx>
      <c:valAx>
        <c:axId val="82339712"/>
        <c:scaling>
          <c:orientation val="minMax"/>
        </c:scaling>
        <c:delete val="0"/>
        <c:axPos val="l"/>
        <c:majorGridlines/>
        <c:numFmt formatCode="0.00_ " sourceLinked="1"/>
        <c:majorTickMark val="out"/>
        <c:minorTickMark val="none"/>
        <c:tickLblPos val="nextTo"/>
        <c:txPr>
          <a:bodyPr/>
          <a:lstStyle/>
          <a:p>
            <a:pPr>
              <a:defRPr baseline="0"/>
            </a:pPr>
            <a:endParaRPr lang="ja-JP"/>
          </a:p>
        </c:txPr>
        <c:crossAx val="82338176"/>
        <c:crosses val="autoZero"/>
        <c:crossBetween val="between"/>
      </c:valAx>
      <c:spPr>
        <a:solidFill>
          <a:srgbClr val="333399">
            <a:lumMod val="75000"/>
          </a:srgbClr>
        </a:solidFill>
      </c:spPr>
    </c:plotArea>
    <c:legend>
      <c:legendPos val="r"/>
      <c:layout/>
      <c:overlay val="0"/>
      <c:spPr>
        <a:solidFill>
          <a:srgbClr val="7030A0"/>
        </a:solidFill>
      </c:spPr>
    </c:legend>
    <c:plotVisOnly val="1"/>
    <c:dispBlanksAs val="gap"/>
    <c:showDLblsOverMax val="0"/>
  </c:chart>
  <c:spPr>
    <a:solidFill>
      <a:srgbClr val="333399">
        <a:lumMod val="75000"/>
      </a:srgbClr>
    </a:solidFill>
  </c:spPr>
  <c:txPr>
    <a:bodyPr/>
    <a:lstStyle/>
    <a:p>
      <a:pPr>
        <a:defRPr sz="1300" baseline="0"/>
      </a:pPr>
      <a:endParaRPr lang="ja-JP"/>
    </a:p>
  </c:txPr>
  <c:externalData r:id="rId2">
    <c:autoUpdate val="0"/>
  </c:externalData>
  <c:userShapes r:id="rId3"/>
</c:chartSpace>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rawings/drawing1.xml><?xml version="1.0" encoding="utf-8"?>
<c:userShapes xmlns:c="http://schemas.openxmlformats.org/drawingml/2006/chart">
  <cdr:relSizeAnchor xmlns:cdr="http://schemas.openxmlformats.org/drawingml/2006/chartDrawing">
    <cdr:from>
      <cdr:x>0.74783</cdr:x>
      <cdr:y>0.34568</cdr:y>
    </cdr:from>
    <cdr:to>
      <cdr:x>0.75335</cdr:x>
      <cdr:y>0.35802</cdr:y>
    </cdr:to>
    <cdr:sp macro="" textlink="">
      <cdr:nvSpPr>
        <cdr:cNvPr id="2" name="テキスト ボックス 1"/>
        <cdr:cNvSpPr txBox="1"/>
      </cdr:nvSpPr>
      <cdr:spPr>
        <a:xfrm xmlns:a="http://schemas.openxmlformats.org/drawingml/2006/main" flipH="1">
          <a:off x="6192687" y="2016224"/>
          <a:ext cx="45719" cy="72008"/>
        </a:xfrm>
        <a:prstGeom xmlns:a="http://schemas.openxmlformats.org/drawingml/2006/main" prst="rect">
          <a:avLst/>
        </a:prstGeom>
        <a:solidFill xmlns:a="http://schemas.openxmlformats.org/drawingml/2006/main">
          <a:srgbClr val="7030A0"/>
        </a:solidFill>
      </cdr:spPr>
      <cdr:txBody>
        <a:bodyPr xmlns:a="http://schemas.openxmlformats.org/drawingml/2006/main" vertOverflow="clip" wrap="square" rtlCol="0"/>
        <a:lstStyle xmlns:a="http://schemas.openxmlformats.org/drawingml/2006/main"/>
        <a:p xmlns:a="http://schemas.openxmlformats.org/drawingml/2006/main">
          <a:r>
            <a:rPr lang="ja-JP" altLang="en-US" sz="1400" dirty="0" smtClean="0">
              <a:solidFill>
                <a:schemeClr val="tx1"/>
              </a:solidFill>
            </a:rPr>
            <a:t>＊</a:t>
          </a:r>
          <a:endParaRPr lang="ja-JP" altLang="en-US" sz="1400" dirty="0">
            <a:solidFill>
              <a:schemeClr val="tx1"/>
            </a:solidFill>
          </a:endParaRPr>
        </a:p>
      </cdr:txBody>
    </cdr:sp>
  </cdr:relSizeAnchor>
  <cdr:relSizeAnchor xmlns:cdr="http://schemas.openxmlformats.org/drawingml/2006/chartDrawing">
    <cdr:from>
      <cdr:x>0.73043</cdr:x>
      <cdr:y>0.38272</cdr:y>
    </cdr:from>
    <cdr:to>
      <cdr:x>0.78261</cdr:x>
      <cdr:y>0.5148</cdr:y>
    </cdr:to>
    <cdr:sp macro="" textlink="">
      <cdr:nvSpPr>
        <cdr:cNvPr id="3" name="テキスト ボックス 2"/>
        <cdr:cNvSpPr txBox="1"/>
      </cdr:nvSpPr>
      <cdr:spPr>
        <a:xfrm xmlns:a="http://schemas.openxmlformats.org/drawingml/2006/main">
          <a:off x="6048672" y="2232248"/>
          <a:ext cx="432048" cy="77038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2000" b="1" dirty="0" smtClean="0">
              <a:solidFill>
                <a:schemeClr val="tx1"/>
              </a:solidFill>
            </a:rPr>
            <a:t>＊</a:t>
          </a:r>
          <a:endParaRPr lang="ja-JP" altLang="en-US" sz="200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8690" name="Rectangle 2"/>
          <p:cNvSpPr>
            <a:spLocks noGrp="1" noChangeArrowheads="1"/>
          </p:cNvSpPr>
          <p:nvPr>
            <p:ph type="hdr" sz="quarter"/>
          </p:nvPr>
        </p:nvSpPr>
        <p:spPr bwMode="auto">
          <a:xfrm>
            <a:off x="0" y="0"/>
            <a:ext cx="2921000" cy="4937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pitchFamily="34" charset="0"/>
                <a:ea typeface="ＭＳ Ｐゴシック" pitchFamily="50" charset="-128"/>
              </a:defRPr>
            </a:lvl1pPr>
          </a:lstStyle>
          <a:p>
            <a:pPr>
              <a:defRPr/>
            </a:pPr>
            <a:endParaRPr lang="en-US" altLang="ja-JP"/>
          </a:p>
        </p:txBody>
      </p:sp>
      <p:sp>
        <p:nvSpPr>
          <p:cNvPr id="498691" name="Rectangle 3"/>
          <p:cNvSpPr>
            <a:spLocks noGrp="1" noChangeArrowheads="1"/>
          </p:cNvSpPr>
          <p:nvPr>
            <p:ph type="dt" sz="quarter" idx="1"/>
          </p:nvPr>
        </p:nvSpPr>
        <p:spPr bwMode="auto">
          <a:xfrm>
            <a:off x="3819525" y="0"/>
            <a:ext cx="2921000" cy="4937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50" charset="-128"/>
              </a:defRPr>
            </a:lvl1pPr>
          </a:lstStyle>
          <a:p>
            <a:pPr>
              <a:defRPr/>
            </a:pPr>
            <a:endParaRPr lang="en-US" altLang="ja-JP"/>
          </a:p>
        </p:txBody>
      </p:sp>
      <p:sp>
        <p:nvSpPr>
          <p:cNvPr id="498692" name="Rectangle 4"/>
          <p:cNvSpPr>
            <a:spLocks noGrp="1" noChangeArrowheads="1"/>
          </p:cNvSpPr>
          <p:nvPr>
            <p:ph type="ftr" sz="quarter" idx="2"/>
          </p:nvPr>
        </p:nvSpPr>
        <p:spPr bwMode="auto">
          <a:xfrm>
            <a:off x="0" y="9377363"/>
            <a:ext cx="2921000" cy="4937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pitchFamily="34" charset="0"/>
                <a:ea typeface="ＭＳ Ｐゴシック" pitchFamily="50" charset="-128"/>
              </a:defRPr>
            </a:lvl1pPr>
          </a:lstStyle>
          <a:p>
            <a:pPr>
              <a:defRPr/>
            </a:pPr>
            <a:endParaRPr lang="en-US" altLang="ja-JP"/>
          </a:p>
        </p:txBody>
      </p:sp>
      <p:sp>
        <p:nvSpPr>
          <p:cNvPr id="498693" name="Rectangle 5"/>
          <p:cNvSpPr>
            <a:spLocks noGrp="1" noChangeArrowheads="1"/>
          </p:cNvSpPr>
          <p:nvPr>
            <p:ph type="sldNum" sz="quarter" idx="3"/>
          </p:nvPr>
        </p:nvSpPr>
        <p:spPr bwMode="auto">
          <a:xfrm>
            <a:off x="3819525" y="9377363"/>
            <a:ext cx="2921000" cy="4937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pitchFamily="50" charset="-128"/>
              </a:defRPr>
            </a:lvl1pPr>
          </a:lstStyle>
          <a:p>
            <a:pPr>
              <a:defRPr/>
            </a:pPr>
            <a:fld id="{889FD1BF-3057-4B98-A9BE-1C6134DBCD38}" type="slidenum">
              <a:rPr lang="en-US" altLang="ja-JP"/>
              <a:pPr>
                <a:defRPr/>
              </a:pPr>
              <a:t>‹#›</a:t>
            </a:fld>
            <a:endParaRPr lang="en-US" altLang="ja-JP"/>
          </a:p>
        </p:txBody>
      </p:sp>
    </p:spTree>
    <p:extLst>
      <p:ext uri="{BB962C8B-B14F-4D97-AF65-F5344CB8AC3E}">
        <p14:creationId xmlns:p14="http://schemas.microsoft.com/office/powerpoint/2010/main" val="2831839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21000" cy="4937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pitchFamily="34" charset="0"/>
                <a:ea typeface="ＭＳ Ｐゴシック" pitchFamily="50" charset="-128"/>
              </a:defRPr>
            </a:lvl1pPr>
          </a:lstStyle>
          <a:p>
            <a:pPr>
              <a:defRPr/>
            </a:pPr>
            <a:endParaRPr lang="en-US" altLang="ja-JP"/>
          </a:p>
        </p:txBody>
      </p:sp>
      <p:sp>
        <p:nvSpPr>
          <p:cNvPr id="87043" name="Rectangle 3"/>
          <p:cNvSpPr>
            <a:spLocks noGrp="1" noChangeArrowheads="1"/>
          </p:cNvSpPr>
          <p:nvPr>
            <p:ph type="dt" idx="1"/>
          </p:nvPr>
        </p:nvSpPr>
        <p:spPr bwMode="auto">
          <a:xfrm>
            <a:off x="3819525" y="0"/>
            <a:ext cx="2921000" cy="4937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50" charset="-128"/>
              </a:defRPr>
            </a:lvl1pPr>
          </a:lstStyle>
          <a:p>
            <a:pPr>
              <a:defRPr/>
            </a:pPr>
            <a:endParaRPr lang="en-US" altLang="ja-JP"/>
          </a:p>
        </p:txBody>
      </p:sp>
      <p:sp>
        <p:nvSpPr>
          <p:cNvPr id="25604" name="Rectangle 4"/>
          <p:cNvSpPr>
            <a:spLocks noGrp="1" noRot="1" noChangeAspect="1" noChangeArrowheads="1" noTextEdit="1"/>
          </p:cNvSpPr>
          <p:nvPr>
            <p:ph type="sldImg" idx="2"/>
          </p:nvPr>
        </p:nvSpPr>
        <p:spPr bwMode="auto">
          <a:xfrm>
            <a:off x="901700" y="739775"/>
            <a:ext cx="4938713" cy="370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p:cNvSpPr>
            <a:spLocks noGrp="1" noChangeArrowheads="1"/>
          </p:cNvSpPr>
          <p:nvPr>
            <p:ph type="body" sz="quarter" idx="3"/>
          </p:nvPr>
        </p:nvSpPr>
        <p:spPr bwMode="auto">
          <a:xfrm>
            <a:off x="674688" y="4689475"/>
            <a:ext cx="5392737" cy="444341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87046" name="Rectangle 6"/>
          <p:cNvSpPr>
            <a:spLocks noGrp="1" noChangeArrowheads="1"/>
          </p:cNvSpPr>
          <p:nvPr>
            <p:ph type="ftr" sz="quarter" idx="4"/>
          </p:nvPr>
        </p:nvSpPr>
        <p:spPr bwMode="auto">
          <a:xfrm>
            <a:off x="0" y="9377363"/>
            <a:ext cx="2921000" cy="4937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pitchFamily="34" charset="0"/>
                <a:ea typeface="ＭＳ Ｐゴシック" pitchFamily="50" charset="-128"/>
              </a:defRPr>
            </a:lvl1pPr>
          </a:lstStyle>
          <a:p>
            <a:pPr>
              <a:defRPr/>
            </a:pPr>
            <a:endParaRPr lang="en-US" altLang="ja-JP"/>
          </a:p>
        </p:txBody>
      </p:sp>
      <p:sp>
        <p:nvSpPr>
          <p:cNvPr id="87047" name="Rectangle 7"/>
          <p:cNvSpPr>
            <a:spLocks noGrp="1" noChangeArrowheads="1"/>
          </p:cNvSpPr>
          <p:nvPr>
            <p:ph type="sldNum" sz="quarter" idx="5"/>
          </p:nvPr>
        </p:nvSpPr>
        <p:spPr bwMode="auto">
          <a:xfrm>
            <a:off x="3819525" y="9377363"/>
            <a:ext cx="2921000" cy="4937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pitchFamily="50" charset="-128"/>
              </a:defRPr>
            </a:lvl1pPr>
          </a:lstStyle>
          <a:p>
            <a:pPr>
              <a:defRPr/>
            </a:pPr>
            <a:fld id="{84FBF5EE-96C0-4312-B15F-8C8D3B4CE92D}" type="slidenum">
              <a:rPr lang="en-US" altLang="ja-JP"/>
              <a:pPr>
                <a:defRPr/>
              </a:pPr>
              <a:t>‹#›</a:t>
            </a:fld>
            <a:endParaRPr lang="en-US" altLang="ja-JP"/>
          </a:p>
        </p:txBody>
      </p:sp>
    </p:spTree>
    <p:extLst>
      <p:ext uri="{BB962C8B-B14F-4D97-AF65-F5344CB8AC3E}">
        <p14:creationId xmlns:p14="http://schemas.microsoft.com/office/powerpoint/2010/main" val="22468760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04DFC34-F774-46C4-A9DD-4517B1A5E4D6}" type="slidenum">
              <a:rPr lang="en-US" altLang="ja-JP"/>
              <a:pPr>
                <a:defRPr/>
              </a:pPr>
              <a:t>‹#›</a:t>
            </a:fld>
            <a:endParaRPr lang="en-US" altLang="ja-JP"/>
          </a:p>
        </p:txBody>
      </p:sp>
    </p:spTree>
    <p:extLst>
      <p:ext uri="{BB962C8B-B14F-4D97-AF65-F5344CB8AC3E}">
        <p14:creationId xmlns:p14="http://schemas.microsoft.com/office/powerpoint/2010/main" val="1015522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90A51AA-E328-4894-89E5-A402FEF6B24A}" type="slidenum">
              <a:rPr lang="en-US" altLang="ja-JP"/>
              <a:pPr>
                <a:defRPr/>
              </a:pPr>
              <a:t>‹#›</a:t>
            </a:fld>
            <a:endParaRPr lang="en-US" altLang="ja-JP"/>
          </a:p>
        </p:txBody>
      </p:sp>
    </p:spTree>
    <p:extLst>
      <p:ext uri="{BB962C8B-B14F-4D97-AF65-F5344CB8AC3E}">
        <p14:creationId xmlns:p14="http://schemas.microsoft.com/office/powerpoint/2010/main" val="1111766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3B070ED-7A72-4779-B3B1-12BF875C490D}" type="slidenum">
              <a:rPr lang="en-US" altLang="ja-JP"/>
              <a:pPr>
                <a:defRPr/>
              </a:pPr>
              <a:t>‹#›</a:t>
            </a:fld>
            <a:endParaRPr lang="en-US" altLang="ja-JP"/>
          </a:p>
        </p:txBody>
      </p:sp>
    </p:spTree>
    <p:extLst>
      <p:ext uri="{BB962C8B-B14F-4D97-AF65-F5344CB8AC3E}">
        <p14:creationId xmlns:p14="http://schemas.microsoft.com/office/powerpoint/2010/main" val="3371131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11107F6E-6208-4A5E-AFFC-915FBF0A6D94}" type="slidenum">
              <a:rPr lang="en-US" altLang="ja-JP"/>
              <a:pPr>
                <a:defRPr/>
              </a:pPr>
              <a:t>‹#›</a:t>
            </a:fld>
            <a:endParaRPr lang="en-US" altLang="ja-JP"/>
          </a:p>
        </p:txBody>
      </p:sp>
    </p:spTree>
    <p:extLst>
      <p:ext uri="{BB962C8B-B14F-4D97-AF65-F5344CB8AC3E}">
        <p14:creationId xmlns:p14="http://schemas.microsoft.com/office/powerpoint/2010/main" val="2734160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57200" y="1600200"/>
            <a:ext cx="82296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5B54906-63E6-4D28-B428-02D5F1C7C25B}" type="slidenum">
              <a:rPr lang="en-US" altLang="ja-JP"/>
              <a:pPr>
                <a:defRPr/>
              </a:pPr>
              <a:t>‹#›</a:t>
            </a:fld>
            <a:endParaRPr lang="en-US" altLang="ja-JP"/>
          </a:p>
        </p:txBody>
      </p:sp>
    </p:spTree>
    <p:extLst>
      <p:ext uri="{BB962C8B-B14F-4D97-AF65-F5344CB8AC3E}">
        <p14:creationId xmlns:p14="http://schemas.microsoft.com/office/powerpoint/2010/main" val="961674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7F4EF9B-F88D-4C3A-8AAD-A0F5148D4FC4}" type="slidenum">
              <a:rPr lang="en-US" altLang="ja-JP"/>
              <a:pPr>
                <a:defRPr/>
              </a:pPr>
              <a:t>‹#›</a:t>
            </a:fld>
            <a:endParaRPr lang="en-US" altLang="ja-JP"/>
          </a:p>
        </p:txBody>
      </p:sp>
    </p:spTree>
    <p:extLst>
      <p:ext uri="{BB962C8B-B14F-4D97-AF65-F5344CB8AC3E}">
        <p14:creationId xmlns:p14="http://schemas.microsoft.com/office/powerpoint/2010/main" val="1602514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ECE68E3-C3B0-4351-9EAC-B9E9B8BE64B8}" type="slidenum">
              <a:rPr lang="en-US" altLang="ja-JP"/>
              <a:pPr>
                <a:defRPr/>
              </a:pPr>
              <a:t>‹#›</a:t>
            </a:fld>
            <a:endParaRPr lang="en-US" altLang="ja-JP"/>
          </a:p>
        </p:txBody>
      </p:sp>
    </p:spTree>
    <p:extLst>
      <p:ext uri="{BB962C8B-B14F-4D97-AF65-F5344CB8AC3E}">
        <p14:creationId xmlns:p14="http://schemas.microsoft.com/office/powerpoint/2010/main" val="310357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EAE5B0D-0411-4C42-A4BD-C53C86F94281}" type="slidenum">
              <a:rPr lang="en-US" altLang="ja-JP"/>
              <a:pPr>
                <a:defRPr/>
              </a:pPr>
              <a:t>‹#›</a:t>
            </a:fld>
            <a:endParaRPr lang="en-US" altLang="ja-JP"/>
          </a:p>
        </p:txBody>
      </p:sp>
    </p:spTree>
    <p:extLst>
      <p:ext uri="{BB962C8B-B14F-4D97-AF65-F5344CB8AC3E}">
        <p14:creationId xmlns:p14="http://schemas.microsoft.com/office/powerpoint/2010/main" val="1426369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4EE81867-434C-4FBC-A10E-559D30CB19E1}" type="slidenum">
              <a:rPr lang="en-US" altLang="ja-JP"/>
              <a:pPr>
                <a:defRPr/>
              </a:pPr>
              <a:t>‹#›</a:t>
            </a:fld>
            <a:endParaRPr lang="en-US" altLang="ja-JP"/>
          </a:p>
        </p:txBody>
      </p:sp>
    </p:spTree>
    <p:extLst>
      <p:ext uri="{BB962C8B-B14F-4D97-AF65-F5344CB8AC3E}">
        <p14:creationId xmlns:p14="http://schemas.microsoft.com/office/powerpoint/2010/main" val="3945900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2248DA2D-1983-46D1-9473-D9AAE0B5378F}" type="slidenum">
              <a:rPr lang="en-US" altLang="ja-JP"/>
              <a:pPr>
                <a:defRPr/>
              </a:pPr>
              <a:t>‹#›</a:t>
            </a:fld>
            <a:endParaRPr lang="en-US" altLang="ja-JP"/>
          </a:p>
        </p:txBody>
      </p:sp>
    </p:spTree>
    <p:extLst>
      <p:ext uri="{BB962C8B-B14F-4D97-AF65-F5344CB8AC3E}">
        <p14:creationId xmlns:p14="http://schemas.microsoft.com/office/powerpoint/2010/main" val="2307202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E86574EB-94D3-4950-BCDD-E8BA301188C6}" type="slidenum">
              <a:rPr lang="en-US" altLang="ja-JP"/>
              <a:pPr>
                <a:defRPr/>
              </a:pPr>
              <a:t>‹#›</a:t>
            </a:fld>
            <a:endParaRPr lang="en-US" altLang="ja-JP"/>
          </a:p>
        </p:txBody>
      </p:sp>
    </p:spTree>
    <p:extLst>
      <p:ext uri="{BB962C8B-B14F-4D97-AF65-F5344CB8AC3E}">
        <p14:creationId xmlns:p14="http://schemas.microsoft.com/office/powerpoint/2010/main" val="2905238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1B4B388-0670-46B6-BCFA-2359A6C07295}" type="slidenum">
              <a:rPr lang="en-US" altLang="ja-JP"/>
              <a:pPr>
                <a:defRPr/>
              </a:pPr>
              <a:t>‹#›</a:t>
            </a:fld>
            <a:endParaRPr lang="en-US" altLang="ja-JP"/>
          </a:p>
        </p:txBody>
      </p:sp>
    </p:spTree>
    <p:extLst>
      <p:ext uri="{BB962C8B-B14F-4D97-AF65-F5344CB8AC3E}">
        <p14:creationId xmlns:p14="http://schemas.microsoft.com/office/powerpoint/2010/main" val="4115494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C5FB927-F7E3-423C-8D04-6982FC72688F}" type="slidenum">
              <a:rPr lang="en-US" altLang="ja-JP"/>
              <a:pPr>
                <a:defRPr/>
              </a:pPr>
              <a:t>‹#›</a:t>
            </a:fld>
            <a:endParaRPr lang="en-US" altLang="ja-JP"/>
          </a:p>
        </p:txBody>
      </p:sp>
    </p:spTree>
    <p:extLst>
      <p:ext uri="{BB962C8B-B14F-4D97-AF65-F5344CB8AC3E}">
        <p14:creationId xmlns:p14="http://schemas.microsoft.com/office/powerpoint/2010/main" val="170208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50" charset="-128"/>
              </a:defRPr>
            </a:lvl1pPr>
          </a:lstStyle>
          <a:p>
            <a:pPr>
              <a:defRPr/>
            </a:pPr>
            <a:fld id="{46DF6B05-45FC-4661-96FD-BEBCD1D179C5}"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oleObject2.bin"/><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lnSpc>
                <a:spcPct val="125000"/>
              </a:lnSpc>
            </a:pPr>
            <a:r>
              <a:rPr lang="ja-JP" altLang="ja-JP" sz="3600" dirty="0" smtClean="0">
                <a:solidFill>
                  <a:srgbClr val="0000FF"/>
                </a:solidFill>
              </a:rPr>
              <a:t>統合</a:t>
            </a:r>
            <a:r>
              <a:rPr lang="ja-JP" altLang="ja-JP" sz="3600" dirty="0">
                <a:solidFill>
                  <a:srgbClr val="0000FF"/>
                </a:solidFill>
              </a:rPr>
              <a:t>失調症の認知機能リハビリテーション専用オリジナルソフトに</a:t>
            </a:r>
            <a:r>
              <a:rPr lang="ja-JP" altLang="ja-JP" sz="3600" dirty="0" smtClean="0">
                <a:solidFill>
                  <a:srgbClr val="0000FF"/>
                </a:solidFill>
              </a:rPr>
              <a:t>よる</a:t>
            </a:r>
            <a:r>
              <a:rPr lang="ja-JP" altLang="en-US" sz="3600" dirty="0" smtClean="0">
                <a:solidFill>
                  <a:srgbClr val="0000FF"/>
                </a:solidFill>
              </a:rPr>
              <a:t>　　　</a:t>
            </a:r>
            <a:r>
              <a:rPr lang="ja-JP" altLang="ja-JP" sz="3600" dirty="0" smtClean="0">
                <a:solidFill>
                  <a:srgbClr val="0000FF"/>
                </a:solidFill>
              </a:rPr>
              <a:t>介入</a:t>
            </a:r>
            <a:r>
              <a:rPr lang="ja-JP" altLang="ja-JP" sz="3600" dirty="0">
                <a:solidFill>
                  <a:srgbClr val="0000FF"/>
                </a:solidFill>
              </a:rPr>
              <a:t>研究</a:t>
            </a:r>
            <a:r>
              <a:rPr lang="ja-JP" altLang="ja-JP" sz="3600" dirty="0"/>
              <a:t/>
            </a:r>
            <a:br>
              <a:rPr lang="ja-JP" altLang="ja-JP" sz="3600" dirty="0"/>
            </a:br>
            <a:endParaRPr kumimoji="0" lang="ja-JP" altLang="en-US" sz="2400" dirty="0" smtClean="0">
              <a:solidFill>
                <a:srgbClr val="660066"/>
              </a:solidFill>
              <a:ea typeface="ＭＳ ゴシック" pitchFamily="49" charset="-128"/>
            </a:endParaRPr>
          </a:p>
        </p:txBody>
      </p:sp>
      <p:sp>
        <p:nvSpPr>
          <p:cNvPr id="2052" name="Rectangle 3"/>
          <p:cNvSpPr>
            <a:spLocks noGrp="1" noChangeArrowheads="1"/>
          </p:cNvSpPr>
          <p:nvPr>
            <p:ph type="subTitle" idx="1"/>
          </p:nvPr>
        </p:nvSpPr>
        <p:spPr>
          <a:xfrm>
            <a:off x="467544" y="4977172"/>
            <a:ext cx="5040560" cy="1620180"/>
          </a:xfrm>
        </p:spPr>
        <p:txBody>
          <a:bodyPr/>
          <a:lstStyle/>
          <a:p>
            <a:pPr eaLnBrk="1" hangingPunct="1">
              <a:lnSpc>
                <a:spcPct val="90000"/>
              </a:lnSpc>
            </a:pPr>
            <a:r>
              <a:rPr lang="ja-JP" altLang="en-US" sz="2400" dirty="0" smtClean="0">
                <a:ea typeface="ＭＳ ゴシック" pitchFamily="49" charset="-128"/>
              </a:rPr>
              <a:t>帝京大学医学部精神科学教室</a:t>
            </a:r>
            <a:endParaRPr lang="en-US" altLang="ja-JP" sz="2400" dirty="0" smtClean="0">
              <a:ea typeface="ＭＳ ゴシック" pitchFamily="49" charset="-128"/>
            </a:endParaRPr>
          </a:p>
          <a:p>
            <a:pPr eaLnBrk="1" hangingPunct="1">
              <a:lnSpc>
                <a:spcPct val="90000"/>
              </a:lnSpc>
            </a:pPr>
            <a:r>
              <a:rPr lang="ja-JP" altLang="en-US" sz="2400" dirty="0">
                <a:ea typeface="ＭＳ ゴシック" pitchFamily="49" charset="-128"/>
              </a:rPr>
              <a:t>池淵恵美</a:t>
            </a:r>
            <a:endParaRPr lang="ja-JP" altLang="en-US" sz="2400" dirty="0" smtClean="0">
              <a:ea typeface="ＭＳ ゴシック" pitchFamily="49" charset="-128"/>
            </a:endParaRPr>
          </a:p>
        </p:txBody>
      </p:sp>
      <p:sp>
        <p:nvSpPr>
          <p:cNvPr id="2051" name="Rectangle 4"/>
          <p:cNvSpPr>
            <a:spLocks noChangeArrowheads="1"/>
          </p:cNvSpPr>
          <p:nvPr/>
        </p:nvSpPr>
        <p:spPr bwMode="auto">
          <a:xfrm>
            <a:off x="179388" y="188912"/>
            <a:ext cx="8715375" cy="100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25000"/>
              </a:lnSpc>
            </a:pPr>
            <a:r>
              <a:rPr lang="zh-TW" altLang="ja-JP" sz="2000" dirty="0">
                <a:solidFill>
                  <a:srgbClr val="FF0000"/>
                </a:solidFill>
              </a:rPr>
              <a:t>統合失調症研究会　第</a:t>
            </a:r>
            <a:r>
              <a:rPr lang="en-US" altLang="ja-JP" sz="2000" dirty="0">
                <a:solidFill>
                  <a:srgbClr val="FF0000"/>
                </a:solidFill>
              </a:rPr>
              <a:t>7</a:t>
            </a:r>
            <a:r>
              <a:rPr lang="zh-TW" altLang="ja-JP" sz="2000" dirty="0">
                <a:solidFill>
                  <a:srgbClr val="FF0000"/>
                </a:solidFill>
              </a:rPr>
              <a:t>回　研究助成</a:t>
            </a:r>
            <a:endParaRPr lang="ja-JP" altLang="ja-JP" sz="2000" dirty="0">
              <a:solidFill>
                <a:srgbClr val="FF0000"/>
              </a:solidFill>
            </a:endParaRPr>
          </a:p>
          <a:p>
            <a:pPr algn="ctr">
              <a:lnSpc>
                <a:spcPct val="125000"/>
              </a:lnSpc>
            </a:pPr>
            <a:r>
              <a:rPr lang="ja-JP" altLang="en-US" sz="2000" dirty="0">
                <a:solidFill>
                  <a:srgbClr val="009900"/>
                </a:solidFill>
                <a:latin typeface="ＭＳ ゴシック" pitchFamily="49" charset="-128"/>
                <a:ea typeface="ＭＳ ゴシック" pitchFamily="49" charset="-128"/>
              </a:rPr>
              <a:t>　　　　　　　　　　　　　</a:t>
            </a:r>
            <a:endParaRPr lang="ja-JP" altLang="en-US" sz="3600" dirty="0">
              <a:solidFill>
                <a:srgbClr val="660066"/>
              </a:solidFill>
              <a:ea typeface="ＭＳ ゴシック" pitchFamily="49" charset="-128"/>
            </a:endParaRPr>
          </a:p>
        </p:txBody>
      </p:sp>
      <p:pic>
        <p:nvPicPr>
          <p:cNvPr id="2053" name="Picture 5" descr="C:\Users\Emi Ikebuchi\AppData\Local\Microsoft\Windows\Temporary Internet Files\Content.IE5\HOQTCR1Z\MC9003326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3789040"/>
            <a:ext cx="2808312" cy="23762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862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3068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862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4396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862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455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862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5045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759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5621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759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6978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759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434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759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71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759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577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759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2543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00FF"/>
                </a:solidFill>
              </a:rPr>
              <a:t>目的</a:t>
            </a:r>
            <a:endParaRPr kumimoji="1" lang="ja-JP" altLang="en-US" dirty="0">
              <a:solidFill>
                <a:srgbClr val="0000FF"/>
              </a:solidFill>
            </a:endParaRPr>
          </a:p>
        </p:txBody>
      </p:sp>
      <p:sp>
        <p:nvSpPr>
          <p:cNvPr id="3" name="コンテンツ プレースホルダー 2"/>
          <p:cNvSpPr>
            <a:spLocks noGrp="1"/>
          </p:cNvSpPr>
          <p:nvPr>
            <p:ph idx="1"/>
          </p:nvPr>
        </p:nvSpPr>
        <p:spPr>
          <a:xfrm>
            <a:off x="457200" y="1412776"/>
            <a:ext cx="8229600" cy="4713387"/>
          </a:xfrm>
        </p:spPr>
        <p:txBody>
          <a:bodyPr/>
          <a:lstStyle/>
          <a:p>
            <a:r>
              <a:rPr lang="ja-JP" altLang="ja-JP" dirty="0" smtClean="0"/>
              <a:t>統合失調症の</a:t>
            </a:r>
            <a:r>
              <a:rPr lang="ja-JP" altLang="ja-JP" dirty="0"/>
              <a:t>社会機能の改善</a:t>
            </a:r>
            <a:r>
              <a:rPr lang="ja-JP" altLang="ja-JP" dirty="0" smtClean="0"/>
              <a:t>を</a:t>
            </a:r>
            <a:r>
              <a:rPr lang="ja-JP" altLang="en-US" dirty="0" smtClean="0"/>
              <a:t>めざし、</a:t>
            </a:r>
            <a:r>
              <a:rPr lang="ja-JP" altLang="ja-JP" dirty="0" smtClean="0"/>
              <a:t>効果的</a:t>
            </a:r>
            <a:r>
              <a:rPr lang="ja-JP" altLang="ja-JP" dirty="0"/>
              <a:t>な認知機能リハビリテーションを行うための専用ソフトを開発し、その介入効果を実証</a:t>
            </a:r>
            <a:r>
              <a:rPr lang="ja-JP" altLang="ja-JP" dirty="0" smtClean="0"/>
              <a:t>する。</a:t>
            </a:r>
            <a:endParaRPr lang="en-US" altLang="ja-JP" dirty="0" smtClean="0"/>
          </a:p>
          <a:p>
            <a:r>
              <a:rPr lang="ja-JP" altLang="ja-JP" dirty="0" smtClean="0"/>
              <a:t>海外</a:t>
            </a:r>
            <a:r>
              <a:rPr lang="ja-JP" altLang="ja-JP" dirty="0"/>
              <a:t>で効果が実証されているソフトは複数あり、池淵ら</a:t>
            </a:r>
            <a:r>
              <a:rPr lang="ja-JP" altLang="ja-JP" dirty="0" smtClean="0"/>
              <a:t>も</a:t>
            </a:r>
            <a:r>
              <a:rPr lang="en-US" altLang="ja-JP" dirty="0" err="1" smtClean="0"/>
              <a:t>Cogpack</a:t>
            </a:r>
            <a:r>
              <a:rPr lang="ja-JP" altLang="ja-JP" dirty="0" smtClean="0"/>
              <a:t>の</a:t>
            </a:r>
            <a:r>
              <a:rPr lang="ja-JP" altLang="ja-JP" dirty="0"/>
              <a:t>日本語版を作成して効果研究を行ったが</a:t>
            </a:r>
            <a:r>
              <a:rPr lang="ja-JP" altLang="ja-JP" dirty="0" smtClean="0"/>
              <a:t>、ローカライズ</a:t>
            </a:r>
            <a:r>
              <a:rPr lang="ja-JP" altLang="ja-JP" dirty="0"/>
              <a:t>が不完全にしか</a:t>
            </a:r>
            <a:r>
              <a:rPr lang="ja-JP" altLang="ja-JP" dirty="0" smtClean="0"/>
              <a:t>でき</a:t>
            </a:r>
            <a:r>
              <a:rPr lang="ja-JP" altLang="en-US" dirty="0" smtClean="0"/>
              <a:t>なかったことや、</a:t>
            </a:r>
            <a:r>
              <a:rPr lang="ja-JP" altLang="ja-JP" dirty="0" smtClean="0"/>
              <a:t>日本</a:t>
            </a:r>
            <a:r>
              <a:rPr lang="ja-JP" altLang="ja-JP" dirty="0"/>
              <a:t>で行うには不適当</a:t>
            </a:r>
            <a:r>
              <a:rPr lang="ja-JP" altLang="ja-JP" dirty="0" smtClean="0"/>
              <a:t>な</a:t>
            </a:r>
            <a:r>
              <a:rPr lang="ja-JP" altLang="en-US" dirty="0"/>
              <a:t>課題</a:t>
            </a:r>
            <a:r>
              <a:rPr lang="ja-JP" altLang="ja-JP" dirty="0" smtClean="0"/>
              <a:t>が</a:t>
            </a:r>
            <a:r>
              <a:rPr lang="ja-JP" altLang="ja-JP" dirty="0"/>
              <a:t>多く含まれて</a:t>
            </a:r>
            <a:r>
              <a:rPr lang="ja-JP" altLang="ja-JP" dirty="0" smtClean="0"/>
              <a:t>いた</a:t>
            </a:r>
            <a:r>
              <a:rPr lang="ja-JP" altLang="en-US" dirty="0" smtClean="0"/>
              <a:t>ため、</a:t>
            </a:r>
            <a:r>
              <a:rPr lang="ja-JP" altLang="ja-JP" dirty="0" smtClean="0"/>
              <a:t>オリジナル</a:t>
            </a:r>
            <a:r>
              <a:rPr lang="ja-JP" altLang="ja-JP" dirty="0"/>
              <a:t>な専用</a:t>
            </a:r>
            <a:r>
              <a:rPr lang="ja-JP" altLang="ja-JP" dirty="0" smtClean="0"/>
              <a:t>ソフト</a:t>
            </a:r>
            <a:r>
              <a:rPr lang="ja-JP" altLang="en-US" dirty="0" smtClean="0"/>
              <a:t>の</a:t>
            </a:r>
            <a:r>
              <a:rPr lang="ja-JP" altLang="ja-JP" dirty="0" smtClean="0"/>
              <a:t>開発</a:t>
            </a:r>
            <a:r>
              <a:rPr lang="ja-JP" altLang="en-US" dirty="0" smtClean="0"/>
              <a:t>を目標と</a:t>
            </a:r>
            <a:r>
              <a:rPr lang="ja-JP" altLang="en-US" dirty="0"/>
              <a:t>した</a:t>
            </a:r>
            <a:r>
              <a:rPr lang="ja-JP" altLang="en-US" dirty="0" smtClean="0"/>
              <a:t>。</a:t>
            </a:r>
            <a:endParaRPr lang="ja-JP" altLang="ja-JP" dirty="0"/>
          </a:p>
          <a:p>
            <a:endParaRPr kumimoji="1" lang="ja-JP" altLang="en-US" dirty="0"/>
          </a:p>
        </p:txBody>
      </p:sp>
    </p:spTree>
    <p:extLst>
      <p:ext uri="{BB962C8B-B14F-4D97-AF65-F5344CB8AC3E}">
        <p14:creationId xmlns:p14="http://schemas.microsoft.com/office/powerpoint/2010/main" val="2448838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759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7914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759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0708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759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9517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759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0362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759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2692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6713"/>
            <a:ext cx="9906000" cy="759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5661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759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9646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759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261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00FF"/>
                </a:solidFill>
              </a:rPr>
              <a:t>今後の課題</a:t>
            </a:r>
            <a:endParaRPr kumimoji="1" lang="ja-JP" altLang="en-US" dirty="0">
              <a:solidFill>
                <a:srgbClr val="0000FF"/>
              </a:solidFill>
            </a:endParaRPr>
          </a:p>
        </p:txBody>
      </p:sp>
      <p:sp>
        <p:nvSpPr>
          <p:cNvPr id="3" name="コンテンツ プレースホルダー 2"/>
          <p:cNvSpPr>
            <a:spLocks noGrp="1"/>
          </p:cNvSpPr>
          <p:nvPr>
            <p:ph idx="1"/>
          </p:nvPr>
        </p:nvSpPr>
        <p:spPr/>
        <p:txBody>
          <a:bodyPr/>
          <a:lstStyle/>
          <a:p>
            <a:r>
              <a:rPr lang="ja-JP" altLang="en-US" dirty="0" smtClean="0"/>
              <a:t>認知機能リハ用ソフトには、</a:t>
            </a:r>
            <a:r>
              <a:rPr lang="ja-JP" altLang="ja-JP" dirty="0" smtClean="0"/>
              <a:t>認知</a:t>
            </a:r>
            <a:r>
              <a:rPr lang="ja-JP" altLang="ja-JP" dirty="0"/>
              <a:t>機能の改善に役立つような内容や難易度であるほかに、実用性が求められる</a:t>
            </a:r>
            <a:r>
              <a:rPr lang="ja-JP" altLang="ja-JP" dirty="0" smtClean="0"/>
              <a:t>。</a:t>
            </a:r>
            <a:r>
              <a:rPr lang="ja-JP" altLang="en-US" dirty="0"/>
              <a:t>また</a:t>
            </a:r>
            <a:r>
              <a:rPr lang="ja-JP" altLang="ja-JP" dirty="0" smtClean="0"/>
              <a:t>当事者</a:t>
            </a:r>
            <a:r>
              <a:rPr lang="ja-JP" altLang="ja-JP" dirty="0"/>
              <a:t>の興味を引くような映像やゲームとしての面白さも</a:t>
            </a:r>
            <a:r>
              <a:rPr lang="ja-JP" altLang="ja-JP" dirty="0" smtClean="0"/>
              <a:t>必要</a:t>
            </a:r>
            <a:r>
              <a:rPr lang="ja-JP" altLang="en-US" dirty="0" smtClean="0"/>
              <a:t>である</a:t>
            </a:r>
            <a:r>
              <a:rPr lang="ja-JP" altLang="ja-JP" dirty="0" smtClean="0"/>
              <a:t>。</a:t>
            </a:r>
            <a:r>
              <a:rPr lang="ja-JP" altLang="ja-JP" dirty="0"/>
              <a:t>そのため臨床チームからの希望⇒ゲーム作成⇒使用してみての修正希望という</a:t>
            </a:r>
            <a:r>
              <a:rPr lang="ja-JP" altLang="ja-JP" dirty="0" smtClean="0"/>
              <a:t>やり取りに</a:t>
            </a:r>
            <a:r>
              <a:rPr lang="ja-JP" altLang="en-US" dirty="0" smtClean="0"/>
              <a:t>時日</a:t>
            </a:r>
            <a:r>
              <a:rPr lang="ja-JP" altLang="ja-JP" dirty="0" smtClean="0"/>
              <a:t>を</a:t>
            </a:r>
            <a:r>
              <a:rPr lang="ja-JP" altLang="ja-JP" dirty="0"/>
              <a:t>要した</a:t>
            </a:r>
            <a:r>
              <a:rPr lang="ja-JP" altLang="ja-JP" dirty="0" smtClean="0"/>
              <a:t>。</a:t>
            </a:r>
            <a:endParaRPr lang="en-US" altLang="ja-JP" dirty="0" smtClean="0"/>
          </a:p>
          <a:p>
            <a:r>
              <a:rPr lang="ja-JP" altLang="ja-JP" dirty="0" smtClean="0"/>
              <a:t>今後効果</a:t>
            </a:r>
            <a:r>
              <a:rPr lang="ja-JP" altLang="ja-JP" dirty="0"/>
              <a:t>が実証されている既存のソフトと比べてそん色のない効果が期待できるか</a:t>
            </a:r>
            <a:r>
              <a:rPr lang="ja-JP" altLang="ja-JP" dirty="0" smtClean="0"/>
              <a:t>どうか無作為</a:t>
            </a:r>
            <a:r>
              <a:rPr lang="ja-JP" altLang="ja-JP" dirty="0"/>
              <a:t>割り付け統制研究</a:t>
            </a:r>
            <a:r>
              <a:rPr lang="ja-JP" altLang="ja-JP" dirty="0" smtClean="0"/>
              <a:t>を計画</a:t>
            </a:r>
            <a:r>
              <a:rPr lang="ja-JP" altLang="en-US" dirty="0" smtClean="0"/>
              <a:t>中</a:t>
            </a:r>
            <a:r>
              <a:rPr lang="ja-JP" altLang="ja-JP" dirty="0" smtClean="0"/>
              <a:t>。</a:t>
            </a:r>
            <a:endParaRPr kumimoji="1" lang="ja-JP" altLang="en-US" dirty="0"/>
          </a:p>
        </p:txBody>
      </p:sp>
    </p:spTree>
    <p:extLst>
      <p:ext uri="{BB962C8B-B14F-4D97-AF65-F5344CB8AC3E}">
        <p14:creationId xmlns:p14="http://schemas.microsoft.com/office/powerpoint/2010/main" val="38533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914400" y="188913"/>
            <a:ext cx="7772400" cy="936625"/>
          </a:xfrm>
          <a:prstGeom prst="rect">
            <a:avLst/>
          </a:prstGeom>
          <a:solidFill>
            <a:schemeClr val="accent6">
              <a:lumMod val="20000"/>
              <a:lumOff val="80000"/>
            </a:schemeClr>
          </a:solidFill>
        </p:spPr>
        <p:txBody>
          <a:bodyPr/>
          <a:lstStyle/>
          <a:p>
            <a:pPr fontAlgn="auto">
              <a:spcAft>
                <a:spcPts val="0"/>
              </a:spcAft>
              <a:defRPr/>
            </a:pPr>
            <a:r>
              <a:rPr lang="ja-JP" altLang="ja-JP" sz="3200" spc="-100" dirty="0" smtClean="0">
                <a:solidFill>
                  <a:schemeClr val="tx2">
                    <a:satMod val="200000"/>
                  </a:schemeClr>
                </a:solidFill>
                <a:latin typeface="+mj-lt"/>
                <a:ea typeface="+mj-ea"/>
                <a:cs typeface="+mj-cs"/>
              </a:rPr>
              <a:t>認知</a:t>
            </a:r>
            <a:r>
              <a:rPr lang="ja-JP" altLang="ja-JP" sz="3200" spc="-100" dirty="0">
                <a:solidFill>
                  <a:schemeClr val="tx2">
                    <a:satMod val="200000"/>
                  </a:schemeClr>
                </a:solidFill>
                <a:latin typeface="+mj-lt"/>
                <a:ea typeface="+mj-ea"/>
                <a:cs typeface="+mj-cs"/>
              </a:rPr>
              <a:t>機能リハと就労支援の統合的実施による就労支援効果</a:t>
            </a:r>
            <a:r>
              <a:rPr lang="ja-JP" altLang="en-US" sz="3200" spc="-100" dirty="0">
                <a:solidFill>
                  <a:schemeClr val="tx2">
                    <a:satMod val="200000"/>
                  </a:schemeClr>
                </a:solidFill>
                <a:latin typeface="+mj-lt"/>
                <a:ea typeface="+mj-ea"/>
                <a:cs typeface="+mj-cs"/>
              </a:rPr>
              <a:t>の</a:t>
            </a:r>
            <a:r>
              <a:rPr lang="ja-JP" altLang="ja-JP" sz="3200" spc="-100" dirty="0" smtClean="0">
                <a:solidFill>
                  <a:schemeClr val="tx2">
                    <a:satMod val="200000"/>
                  </a:schemeClr>
                </a:solidFill>
                <a:latin typeface="+mj-lt"/>
                <a:ea typeface="+mj-ea"/>
                <a:cs typeface="+mj-cs"/>
              </a:rPr>
              <a:t>検証</a:t>
            </a:r>
            <a:r>
              <a:rPr lang="ja-JP" altLang="en-US" sz="3200" spc="-100" dirty="0" smtClean="0">
                <a:solidFill>
                  <a:schemeClr val="tx2">
                    <a:satMod val="200000"/>
                  </a:schemeClr>
                </a:solidFill>
                <a:latin typeface="+mj-lt"/>
                <a:ea typeface="+mj-ea"/>
                <a:cs typeface="+mj-cs"/>
              </a:rPr>
              <a:t>（</a:t>
            </a:r>
            <a:r>
              <a:rPr lang="en-US" altLang="ja-JP" sz="3200" spc="-100" dirty="0" smtClean="0">
                <a:solidFill>
                  <a:schemeClr val="tx2">
                    <a:satMod val="200000"/>
                  </a:schemeClr>
                </a:solidFill>
                <a:latin typeface="+mj-lt"/>
                <a:ea typeface="+mj-ea"/>
                <a:cs typeface="+mj-cs"/>
              </a:rPr>
              <a:t>2011</a:t>
            </a:r>
            <a:r>
              <a:rPr lang="ja-JP" altLang="en-US" sz="3200" spc="-100" dirty="0" smtClean="0">
                <a:solidFill>
                  <a:schemeClr val="tx2">
                    <a:satMod val="200000"/>
                  </a:schemeClr>
                </a:solidFill>
                <a:latin typeface="+mj-lt"/>
                <a:ea typeface="+mj-ea"/>
                <a:cs typeface="+mj-cs"/>
              </a:rPr>
              <a:t>）</a:t>
            </a:r>
            <a:endParaRPr lang="ja-JP" altLang="en-US" sz="3200" spc="-100" dirty="0">
              <a:solidFill>
                <a:schemeClr val="tx2">
                  <a:satMod val="200000"/>
                </a:schemeClr>
              </a:solidFill>
              <a:latin typeface="+mj-lt"/>
              <a:ea typeface="+mj-ea"/>
              <a:cs typeface="+mj-cs"/>
            </a:endParaRPr>
          </a:p>
        </p:txBody>
      </p:sp>
      <p:sp>
        <p:nvSpPr>
          <p:cNvPr id="5" name="コンテンツ プレースホルダ 2"/>
          <p:cNvSpPr txBox="1">
            <a:spLocks/>
          </p:cNvSpPr>
          <p:nvPr/>
        </p:nvSpPr>
        <p:spPr>
          <a:xfrm>
            <a:off x="611188" y="1341438"/>
            <a:ext cx="8064500" cy="5373687"/>
          </a:xfrm>
          <a:prstGeom prst="rect">
            <a:avLst/>
          </a:prstGeom>
        </p:spPr>
        <p:txBody>
          <a:bodyPr>
            <a:normAutofit fontScale="85000" lnSpcReduction="10000"/>
          </a:bodyPr>
          <a:lstStyle/>
          <a:p>
            <a:pPr marL="274320" indent="-274320" fontAlgn="auto">
              <a:spcBef>
                <a:spcPts val="700"/>
              </a:spcBef>
              <a:spcAft>
                <a:spcPts val="0"/>
              </a:spcAft>
              <a:buClr>
                <a:schemeClr val="tx2"/>
              </a:buClr>
              <a:buSzPct val="95000"/>
              <a:buFont typeface="Wingdings"/>
              <a:buChar char=""/>
              <a:defRPr/>
            </a:pPr>
            <a:r>
              <a:rPr lang="ja-JP" altLang="ja-JP" sz="3000" dirty="0">
                <a:latin typeface="+mn-lt"/>
                <a:ea typeface="+mn-ea"/>
              </a:rPr>
              <a:t>対象</a:t>
            </a:r>
            <a:r>
              <a:rPr lang="ja-JP" altLang="en-US" sz="3000" dirty="0">
                <a:latin typeface="+mn-lt"/>
                <a:ea typeface="+mn-ea"/>
              </a:rPr>
              <a:t>：</a:t>
            </a:r>
            <a:r>
              <a:rPr lang="ja-JP" altLang="ja-JP" sz="3000" dirty="0">
                <a:latin typeface="+mn-lt"/>
                <a:ea typeface="+mn-ea"/>
              </a:rPr>
              <a:t>統合失調症又は統合失調感情障害</a:t>
            </a:r>
            <a:r>
              <a:rPr lang="ja-JP" altLang="en-US" sz="3000" dirty="0">
                <a:latin typeface="+mn-lt"/>
                <a:ea typeface="+mn-ea"/>
              </a:rPr>
              <a:t>　</a:t>
            </a:r>
            <a:r>
              <a:rPr lang="en-US" altLang="ja-JP" sz="4000" dirty="0">
                <a:solidFill>
                  <a:srgbClr val="FF0000"/>
                </a:solidFill>
                <a:latin typeface="+mn-lt"/>
                <a:ea typeface="+mn-ea"/>
              </a:rPr>
              <a:t>109</a:t>
            </a:r>
            <a:r>
              <a:rPr lang="ja-JP" altLang="en-US" sz="4000" dirty="0">
                <a:solidFill>
                  <a:srgbClr val="FF0000"/>
                </a:solidFill>
                <a:latin typeface="+mn-lt"/>
                <a:ea typeface="+mn-ea"/>
              </a:rPr>
              <a:t>名</a:t>
            </a:r>
            <a:endParaRPr lang="en-US" altLang="ja-JP" sz="4000" dirty="0">
              <a:solidFill>
                <a:srgbClr val="FF0000"/>
              </a:solidFill>
              <a:latin typeface="+mn-lt"/>
              <a:ea typeface="+mn-ea"/>
            </a:endParaRPr>
          </a:p>
          <a:p>
            <a:pPr marL="274320" indent="-274320" fontAlgn="auto">
              <a:spcBef>
                <a:spcPts val="700"/>
              </a:spcBef>
              <a:spcAft>
                <a:spcPts val="0"/>
              </a:spcAft>
              <a:buClr>
                <a:schemeClr val="tx2"/>
              </a:buClr>
              <a:buSzPct val="95000"/>
              <a:buFont typeface="Wingdings"/>
              <a:buNone/>
              <a:defRPr/>
            </a:pPr>
            <a:r>
              <a:rPr lang="ja-JP" altLang="en-US" sz="3000" dirty="0">
                <a:latin typeface="+mn-lt"/>
                <a:ea typeface="+mn-ea"/>
              </a:rPr>
              <a:t>　　　　年齢の幅は</a:t>
            </a:r>
            <a:r>
              <a:rPr lang="en-US" altLang="ja-JP" sz="3000" dirty="0">
                <a:latin typeface="+mn-lt"/>
                <a:ea typeface="+mn-ea"/>
              </a:rPr>
              <a:t>20-45</a:t>
            </a:r>
            <a:r>
              <a:rPr lang="ja-JP" altLang="ja-JP" sz="3000" dirty="0">
                <a:latin typeface="+mn-lt"/>
                <a:ea typeface="+mn-ea"/>
              </a:rPr>
              <a:t>歳</a:t>
            </a:r>
            <a:r>
              <a:rPr lang="ja-JP" altLang="en-US" sz="3000" dirty="0">
                <a:latin typeface="+mn-lt"/>
                <a:ea typeface="+mn-ea"/>
              </a:rPr>
              <a:t>まで</a:t>
            </a:r>
            <a:endParaRPr lang="en-US" altLang="ja-JP" sz="3000" dirty="0">
              <a:latin typeface="+mn-lt"/>
              <a:ea typeface="+mn-ea"/>
            </a:endParaRPr>
          </a:p>
          <a:p>
            <a:pPr marL="548640" lvl="1" indent="-274320" fontAlgn="auto">
              <a:lnSpc>
                <a:spcPct val="80000"/>
              </a:lnSpc>
              <a:spcBef>
                <a:spcPts val="500"/>
              </a:spcBef>
              <a:spcAft>
                <a:spcPts val="0"/>
              </a:spcAft>
              <a:buClr>
                <a:schemeClr val="accent2"/>
              </a:buClr>
              <a:buSzPct val="76000"/>
              <a:buFont typeface="Wingdings 2"/>
              <a:buNone/>
              <a:defRPr/>
            </a:pPr>
            <a:r>
              <a:rPr lang="ja-JP" altLang="en-US" dirty="0">
                <a:latin typeface="+mn-lt"/>
                <a:ea typeface="+mn-ea"/>
              </a:rPr>
              <a:t>　　　　</a:t>
            </a:r>
            <a:r>
              <a:rPr lang="ja-JP" altLang="en-US" dirty="0" smtClean="0">
                <a:latin typeface="+mn-lt"/>
                <a:ea typeface="+mn-ea"/>
              </a:rPr>
              <a:t>障害</a:t>
            </a:r>
            <a:r>
              <a:rPr lang="ja-JP" altLang="en-US" dirty="0">
                <a:latin typeface="+mn-lt"/>
                <a:ea typeface="+mn-ea"/>
              </a:rPr>
              <a:t>の既往、薬物依存、アルコール依存、　</a:t>
            </a:r>
            <a:endParaRPr lang="en-US" altLang="ja-JP" dirty="0">
              <a:latin typeface="+mn-lt"/>
              <a:ea typeface="+mn-ea"/>
            </a:endParaRPr>
          </a:p>
          <a:p>
            <a:pPr marL="548640" lvl="1" indent="-274320" fontAlgn="auto">
              <a:lnSpc>
                <a:spcPct val="90000"/>
              </a:lnSpc>
              <a:spcBef>
                <a:spcPts val="500"/>
              </a:spcBef>
              <a:spcAft>
                <a:spcPts val="0"/>
              </a:spcAft>
              <a:buClr>
                <a:schemeClr val="accent2"/>
              </a:buClr>
              <a:buSzPct val="76000"/>
              <a:buFont typeface="Wingdings"/>
              <a:buNone/>
              <a:defRPr/>
            </a:pPr>
            <a:r>
              <a:rPr lang="ja-JP" altLang="en-US" dirty="0">
                <a:latin typeface="+mn-lt"/>
                <a:ea typeface="+mn-ea"/>
              </a:rPr>
              <a:t>　　　　　認知症の合併　</a:t>
            </a:r>
            <a:r>
              <a:rPr lang="ja-JP" altLang="en-US" dirty="0">
                <a:solidFill>
                  <a:schemeClr val="tx2"/>
                </a:solidFill>
                <a:latin typeface="+mn-lt"/>
                <a:ea typeface="+mn-ea"/>
              </a:rPr>
              <a:t>　　　　</a:t>
            </a:r>
            <a:endParaRPr lang="en-US" altLang="ja-JP" sz="2600" dirty="0">
              <a:latin typeface="+mn-lt"/>
              <a:ea typeface="+mn-ea"/>
            </a:endParaRPr>
          </a:p>
          <a:p>
            <a:pPr marL="274320" indent="-274320" fontAlgn="auto">
              <a:spcBef>
                <a:spcPts val="700"/>
              </a:spcBef>
              <a:spcAft>
                <a:spcPts val="0"/>
              </a:spcAft>
              <a:buClr>
                <a:schemeClr val="tx2"/>
              </a:buClr>
              <a:buSzPct val="95000"/>
              <a:buFont typeface="Wingdings"/>
              <a:buChar char=""/>
              <a:defRPr/>
            </a:pPr>
            <a:r>
              <a:rPr lang="ja-JP" altLang="en-US" sz="3000" dirty="0">
                <a:latin typeface="+mn-lt"/>
                <a:ea typeface="+mn-ea"/>
              </a:rPr>
              <a:t>研究デザイン：</a:t>
            </a:r>
            <a:r>
              <a:rPr lang="ja-JP" altLang="ja-JP" sz="3000" dirty="0">
                <a:latin typeface="+mn-lt"/>
                <a:ea typeface="+mn-ea"/>
              </a:rPr>
              <a:t>参加者にはブラインドで、募集の時期に</a:t>
            </a:r>
            <a:r>
              <a:rPr lang="ja-JP" altLang="en-US" sz="3000" dirty="0">
                <a:latin typeface="+mn-lt"/>
                <a:ea typeface="+mn-ea"/>
              </a:rPr>
              <a:t>　</a:t>
            </a:r>
            <a:endParaRPr lang="en-US" altLang="ja-JP" sz="3000" dirty="0">
              <a:latin typeface="+mn-lt"/>
              <a:ea typeface="+mn-ea"/>
            </a:endParaRPr>
          </a:p>
          <a:p>
            <a:pPr marL="274320" indent="-274320" fontAlgn="auto">
              <a:spcBef>
                <a:spcPts val="700"/>
              </a:spcBef>
              <a:spcAft>
                <a:spcPts val="0"/>
              </a:spcAft>
              <a:buClr>
                <a:schemeClr val="tx2"/>
              </a:buClr>
              <a:buSzPct val="95000"/>
              <a:buFont typeface="Wingdings" pitchFamily="2" charset="2"/>
              <a:buNone/>
              <a:defRPr/>
            </a:pPr>
            <a:r>
              <a:rPr lang="ja-JP" altLang="en-US" sz="3000" dirty="0">
                <a:latin typeface="+mn-lt"/>
                <a:ea typeface="+mn-ea"/>
              </a:rPr>
              <a:t>　　　</a:t>
            </a:r>
            <a:r>
              <a:rPr lang="ja-JP" altLang="ja-JP" sz="3000" dirty="0">
                <a:latin typeface="+mn-lt"/>
                <a:ea typeface="+mn-ea"/>
              </a:rPr>
              <a:t>よって就労支援のみ群（</a:t>
            </a:r>
            <a:r>
              <a:rPr lang="en-US" altLang="ja-JP" sz="3000" dirty="0">
                <a:latin typeface="+mn-lt"/>
                <a:ea typeface="+mn-ea"/>
              </a:rPr>
              <a:t>SE</a:t>
            </a:r>
            <a:r>
              <a:rPr lang="ja-JP" altLang="ja-JP" sz="3000" dirty="0">
                <a:latin typeface="+mn-lt"/>
                <a:ea typeface="+mn-ea"/>
              </a:rPr>
              <a:t>群）、および認知機能リハ</a:t>
            </a:r>
            <a:r>
              <a:rPr lang="en-US" altLang="ja-JP" sz="3000" dirty="0">
                <a:latin typeface="+mn-lt"/>
                <a:ea typeface="+mn-ea"/>
              </a:rPr>
              <a:t>+</a:t>
            </a:r>
            <a:r>
              <a:rPr lang="ja-JP" altLang="en-US" sz="3000" dirty="0">
                <a:latin typeface="+mn-lt"/>
                <a:ea typeface="+mn-ea"/>
              </a:rPr>
              <a:t>　</a:t>
            </a:r>
            <a:endParaRPr lang="en-US" altLang="ja-JP" sz="3000" dirty="0">
              <a:latin typeface="+mn-lt"/>
              <a:ea typeface="+mn-ea"/>
            </a:endParaRPr>
          </a:p>
          <a:p>
            <a:pPr marL="274320" indent="-274320" fontAlgn="auto">
              <a:spcBef>
                <a:spcPts val="700"/>
              </a:spcBef>
              <a:spcAft>
                <a:spcPts val="0"/>
              </a:spcAft>
              <a:buClr>
                <a:schemeClr val="tx2"/>
              </a:buClr>
              <a:buSzPct val="95000"/>
              <a:buFont typeface="Wingdings" pitchFamily="2" charset="2"/>
              <a:buNone/>
              <a:defRPr/>
            </a:pPr>
            <a:r>
              <a:rPr lang="ja-JP" altLang="en-US" sz="3000" dirty="0">
                <a:latin typeface="+mn-lt"/>
                <a:ea typeface="+mn-ea"/>
              </a:rPr>
              <a:t>　　　</a:t>
            </a:r>
            <a:r>
              <a:rPr lang="ja-JP" altLang="ja-JP" sz="3000" dirty="0">
                <a:latin typeface="+mn-lt"/>
                <a:ea typeface="+mn-ea"/>
              </a:rPr>
              <a:t>就労支援群（</a:t>
            </a:r>
            <a:r>
              <a:rPr lang="en-US" altLang="ja-JP" sz="3000" dirty="0">
                <a:latin typeface="+mn-lt"/>
                <a:ea typeface="+mn-ea"/>
              </a:rPr>
              <a:t>CR+SE</a:t>
            </a:r>
            <a:r>
              <a:rPr lang="ja-JP" altLang="ja-JP" sz="3000" dirty="0">
                <a:latin typeface="+mn-lt"/>
                <a:ea typeface="+mn-ea"/>
              </a:rPr>
              <a:t>群）に割り付ける準実験法</a:t>
            </a:r>
            <a:endParaRPr lang="en-US" altLang="ja-JP" sz="3000" dirty="0">
              <a:latin typeface="+mn-lt"/>
              <a:ea typeface="+mn-ea"/>
            </a:endParaRPr>
          </a:p>
          <a:p>
            <a:pPr marL="274320" indent="-274320" fontAlgn="auto">
              <a:spcBef>
                <a:spcPts val="700"/>
              </a:spcBef>
              <a:spcAft>
                <a:spcPts val="0"/>
              </a:spcAft>
              <a:buClr>
                <a:schemeClr val="tx2"/>
              </a:buClr>
              <a:buSzPct val="95000"/>
              <a:buFont typeface="Wingdings"/>
              <a:buChar char=""/>
              <a:defRPr/>
            </a:pPr>
            <a:r>
              <a:rPr lang="ja-JP" altLang="en-US" sz="3000" dirty="0">
                <a:latin typeface="+mn-lt"/>
                <a:ea typeface="+mn-ea"/>
              </a:rPr>
              <a:t>評価</a:t>
            </a:r>
            <a:r>
              <a:rPr lang="ja-JP" altLang="en-US" sz="3000" dirty="0" smtClean="0">
                <a:latin typeface="+mn-lt"/>
                <a:ea typeface="+mn-ea"/>
              </a:rPr>
              <a:t>：介入</a:t>
            </a:r>
            <a:r>
              <a:rPr lang="ja-JP" altLang="en-US" sz="3000" dirty="0">
                <a:latin typeface="+mn-lt"/>
                <a:ea typeface="+mn-ea"/>
              </a:rPr>
              <a:t>終了後</a:t>
            </a:r>
            <a:r>
              <a:rPr lang="en-US" altLang="ja-JP" sz="3000" dirty="0">
                <a:latin typeface="+mn-lt"/>
                <a:ea typeface="+mn-ea"/>
              </a:rPr>
              <a:t>1</a:t>
            </a:r>
            <a:r>
              <a:rPr lang="ja-JP" altLang="en-US" sz="3000" dirty="0">
                <a:latin typeface="+mn-lt"/>
                <a:ea typeface="+mn-ea"/>
              </a:rPr>
              <a:t>年間の追跡調査を行い、労働諸指標（</a:t>
            </a:r>
            <a:r>
              <a:rPr lang="ja-JP" altLang="en-US" sz="3000" dirty="0" smtClean="0">
                <a:latin typeface="+mn-lt"/>
                <a:ea typeface="+mn-ea"/>
              </a:rPr>
              <a:t>労働時間</a:t>
            </a:r>
            <a:r>
              <a:rPr lang="ja-JP" altLang="en-US" sz="3000" dirty="0">
                <a:latin typeface="+mn-lt"/>
                <a:ea typeface="+mn-ea"/>
              </a:rPr>
              <a:t>、得られた賃金、継続期間など）を評価する</a:t>
            </a:r>
            <a:endParaRPr lang="en-US" altLang="ja-JP" sz="3000" dirty="0">
              <a:latin typeface="+mn-lt"/>
              <a:ea typeface="+mn-ea"/>
            </a:endParaRPr>
          </a:p>
          <a:p>
            <a:pPr marL="274320" indent="-274320" fontAlgn="auto">
              <a:spcBef>
                <a:spcPts val="700"/>
              </a:spcBef>
              <a:spcAft>
                <a:spcPts val="0"/>
              </a:spcAft>
              <a:buClr>
                <a:schemeClr val="tx2"/>
              </a:buClr>
              <a:buSzPct val="95000"/>
              <a:buFont typeface="Wingdings"/>
              <a:buChar char=""/>
              <a:defRPr/>
            </a:pPr>
            <a:r>
              <a:rPr lang="ja-JP" altLang="en-US" sz="3000" dirty="0">
                <a:latin typeface="+mn-lt"/>
                <a:ea typeface="+mn-ea"/>
              </a:rPr>
              <a:t>介入方法：日本語版</a:t>
            </a:r>
            <a:r>
              <a:rPr lang="en-US" altLang="ja-JP" sz="3000" dirty="0" err="1">
                <a:latin typeface="+mn-lt"/>
                <a:ea typeface="+mn-ea"/>
              </a:rPr>
              <a:t>CogPack</a:t>
            </a:r>
            <a:r>
              <a:rPr lang="ja-JP" altLang="en-US" sz="3000" dirty="0">
                <a:latin typeface="+mn-lt"/>
                <a:ea typeface="+mn-ea"/>
              </a:rPr>
              <a:t>による認知機能リハ・</a:t>
            </a:r>
            <a:r>
              <a:rPr lang="ja-JP" altLang="en-US" sz="3000" dirty="0" smtClean="0">
                <a:latin typeface="+mn-lt"/>
                <a:ea typeface="+mn-ea"/>
              </a:rPr>
              <a:t>プログラム</a:t>
            </a:r>
            <a:r>
              <a:rPr lang="ja-JP" altLang="en-US" sz="3000" dirty="0">
                <a:latin typeface="+mn-lt"/>
                <a:ea typeface="+mn-ea"/>
              </a:rPr>
              <a:t>、および参加者全例に援助付き雇用を実施</a:t>
            </a:r>
            <a:endParaRPr lang="ja-JP" altLang="ja-JP" sz="3000" dirty="0">
              <a:latin typeface="+mn-lt"/>
              <a:ea typeface="+mn-ea"/>
            </a:endParaRPr>
          </a:p>
          <a:p>
            <a:pPr marL="274320" indent="-274320" fontAlgn="auto">
              <a:spcBef>
                <a:spcPts val="700"/>
              </a:spcBef>
              <a:spcAft>
                <a:spcPts val="0"/>
              </a:spcAft>
              <a:buClr>
                <a:schemeClr val="tx2"/>
              </a:buClr>
              <a:buSzPct val="95000"/>
              <a:buFont typeface="Wingdings"/>
              <a:buChar char=""/>
              <a:defRPr/>
            </a:pPr>
            <a:endParaRPr lang="ja-JP" altLang="en-US" sz="3000" dirty="0">
              <a:latin typeface="+mn-lt"/>
              <a:ea typeface="+mn-ea"/>
            </a:endParaRPr>
          </a:p>
        </p:txBody>
      </p:sp>
    </p:spTree>
    <p:extLst>
      <p:ext uri="{BB962C8B-B14F-4D97-AF65-F5344CB8AC3E}">
        <p14:creationId xmlns:p14="http://schemas.microsoft.com/office/powerpoint/2010/main" val="3428838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1056804600"/>
              </p:ext>
            </p:extLst>
          </p:nvPr>
        </p:nvGraphicFramePr>
        <p:xfrm>
          <a:off x="419515" y="985278"/>
          <a:ext cx="8280919" cy="5832648"/>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827088" y="260351"/>
            <a:ext cx="7345312" cy="936402"/>
          </a:xfrm>
          <a:prstGeom prst="rect">
            <a:avLst/>
          </a:prstGeom>
          <a:noFill/>
        </p:spPr>
        <p:txBody>
          <a:bodyPr wrap="square">
            <a:spAutoFit/>
          </a:bodyPr>
          <a:lstStyle/>
          <a:p>
            <a:pPr>
              <a:defRPr/>
            </a:pPr>
            <a:r>
              <a:rPr lang="ja-JP" altLang="en-US" b="1" dirty="0">
                <a:solidFill>
                  <a:schemeClr val="tx2">
                    <a:lumMod val="90000"/>
                  </a:schemeClr>
                </a:solidFill>
                <a:latin typeface="Century Schoolbook" pitchFamily="18" charset="0"/>
                <a:ea typeface="ＭＳ Ｐ明朝" charset="-128"/>
              </a:rPr>
              <a:t>介入前後の認知機能（</a:t>
            </a:r>
            <a:r>
              <a:rPr lang="en-US" altLang="ja-JP" b="1" dirty="0">
                <a:solidFill>
                  <a:schemeClr val="tx2">
                    <a:lumMod val="90000"/>
                  </a:schemeClr>
                </a:solidFill>
                <a:latin typeface="Century Schoolbook" pitchFamily="18" charset="0"/>
                <a:ea typeface="ＭＳ Ｐ明朝" charset="-128"/>
              </a:rPr>
              <a:t>BACS</a:t>
            </a:r>
            <a:r>
              <a:rPr lang="ja-JP" altLang="en-US" b="1" dirty="0">
                <a:solidFill>
                  <a:schemeClr val="tx2">
                    <a:lumMod val="90000"/>
                  </a:schemeClr>
                </a:solidFill>
                <a:latin typeface="Century Schoolbook" pitchFamily="18" charset="0"/>
                <a:ea typeface="ＭＳ Ｐ明朝" charset="-128"/>
              </a:rPr>
              <a:t>）の変化</a:t>
            </a:r>
            <a:endParaRPr lang="en-US" altLang="ja-JP" b="1" dirty="0">
              <a:solidFill>
                <a:schemeClr val="tx2">
                  <a:lumMod val="90000"/>
                </a:schemeClr>
              </a:solidFill>
              <a:latin typeface="Century Schoolbook" pitchFamily="18" charset="0"/>
              <a:ea typeface="ＭＳ Ｐ明朝" charset="-128"/>
            </a:endParaRPr>
          </a:p>
          <a:p>
            <a:pPr>
              <a:defRPr/>
            </a:pPr>
            <a:r>
              <a:rPr lang="ja-JP" altLang="en-US" b="1" dirty="0">
                <a:solidFill>
                  <a:schemeClr val="tx2">
                    <a:lumMod val="90000"/>
                  </a:schemeClr>
                </a:solidFill>
                <a:latin typeface="Century Schoolbook" pitchFamily="18" charset="0"/>
                <a:ea typeface="ＭＳ Ｐ明朝" charset="-128"/>
              </a:rPr>
              <a:t>　　　健常者との比較　　　　　　　　</a:t>
            </a:r>
            <a:r>
              <a:rPr lang="en-US" altLang="ja-JP" b="1" dirty="0">
                <a:solidFill>
                  <a:schemeClr val="tx2">
                    <a:lumMod val="90000"/>
                  </a:schemeClr>
                </a:solidFill>
                <a:latin typeface="Century Schoolbook" pitchFamily="18" charset="0"/>
                <a:ea typeface="ＭＳ Ｐ明朝" charset="-128"/>
              </a:rPr>
              <a:t>n=98</a:t>
            </a:r>
            <a:endParaRPr lang="ja-JP" altLang="en-US" b="1" dirty="0">
              <a:solidFill>
                <a:schemeClr val="tx2">
                  <a:lumMod val="90000"/>
                </a:schemeClr>
              </a:solidFill>
              <a:latin typeface="Century Schoolbook" pitchFamily="18" charset="0"/>
              <a:ea typeface="ＭＳ Ｐ明朝" charset="-128"/>
            </a:endParaRPr>
          </a:p>
          <a:p>
            <a:pPr>
              <a:defRPr/>
            </a:pPr>
            <a:endParaRPr lang="ja-JP" altLang="en-US" dirty="0">
              <a:latin typeface="Arial" charset="0"/>
              <a:ea typeface="ＭＳ Ｐゴシック" charset="-128"/>
            </a:endParaRPr>
          </a:p>
        </p:txBody>
      </p:sp>
      <p:sp>
        <p:nvSpPr>
          <p:cNvPr id="4" name="テキスト ボックス 3"/>
          <p:cNvSpPr txBox="1"/>
          <p:nvPr/>
        </p:nvSpPr>
        <p:spPr>
          <a:xfrm>
            <a:off x="5940152" y="4941168"/>
            <a:ext cx="2735536" cy="2308324"/>
          </a:xfrm>
          <a:prstGeom prst="rect">
            <a:avLst/>
          </a:prstGeom>
          <a:solidFill>
            <a:srgbClr val="333399">
              <a:lumMod val="40000"/>
              <a:lumOff val="60000"/>
            </a:srgbClr>
          </a:solidFill>
        </p:spPr>
        <p:txBody>
          <a:bodyPr wrap="square">
            <a:spAutoFit/>
          </a:bodyPr>
          <a:lstStyle/>
          <a:p>
            <a:pPr>
              <a:defRPr/>
            </a:pPr>
            <a:r>
              <a:rPr lang="ja-JP" altLang="en-US" sz="1800" b="1" dirty="0">
                <a:solidFill>
                  <a:schemeClr val="bg1"/>
                </a:solidFill>
                <a:latin typeface="Arial" charset="0"/>
                <a:ea typeface="ＭＳ Ｐゴシック" charset="-128"/>
              </a:rPr>
              <a:t>二元配置分散分析　</a:t>
            </a:r>
            <a:endParaRPr lang="en-US" altLang="ja-JP" sz="1800" b="1" dirty="0">
              <a:solidFill>
                <a:schemeClr val="bg1"/>
              </a:solidFill>
              <a:latin typeface="Arial" charset="0"/>
              <a:ea typeface="ＭＳ Ｐゴシック" charset="-128"/>
            </a:endParaRPr>
          </a:p>
          <a:p>
            <a:pPr>
              <a:defRPr/>
            </a:pPr>
            <a:r>
              <a:rPr lang="ja-JP" altLang="en-US" sz="1800" b="1" dirty="0">
                <a:solidFill>
                  <a:schemeClr val="bg1"/>
                </a:solidFill>
                <a:latin typeface="Arial" charset="0"/>
                <a:ea typeface="ＭＳ Ｐゴシック" charset="-128"/>
              </a:rPr>
              <a:t>　交互作用　</a:t>
            </a:r>
            <a:endParaRPr lang="en-US" altLang="ja-JP" sz="1800" b="1" dirty="0" smtClean="0">
              <a:solidFill>
                <a:schemeClr val="bg1"/>
              </a:solidFill>
              <a:latin typeface="Arial" charset="0"/>
              <a:ea typeface="ＭＳ Ｐゴシック" charset="-128"/>
            </a:endParaRPr>
          </a:p>
          <a:p>
            <a:pPr>
              <a:defRPr/>
            </a:pPr>
            <a:r>
              <a:rPr lang="ja-JP" altLang="en-US" sz="1800" b="1" dirty="0" smtClean="0">
                <a:solidFill>
                  <a:schemeClr val="bg1"/>
                </a:solidFill>
                <a:latin typeface="Arial" charset="0"/>
                <a:ea typeface="ＭＳ Ｐゴシック" charset="-128"/>
              </a:rPr>
              <a:t>＊</a:t>
            </a:r>
            <a:r>
              <a:rPr lang="ja-JP" altLang="en-US" sz="1800" b="1" dirty="0">
                <a:solidFill>
                  <a:schemeClr val="bg1"/>
                </a:solidFill>
                <a:latin typeface="Arial" charset="0"/>
                <a:ea typeface="ＭＳ Ｐゴシック" charset="-128"/>
              </a:rPr>
              <a:t>＊　</a:t>
            </a:r>
            <a:r>
              <a:rPr lang="en-US" altLang="ja-JP" sz="1800" b="1" dirty="0">
                <a:solidFill>
                  <a:schemeClr val="bg1"/>
                </a:solidFill>
                <a:latin typeface="Arial" charset="0"/>
                <a:ea typeface="ＭＳ Ｐゴシック" charset="-128"/>
              </a:rPr>
              <a:t>p&lt;0.01</a:t>
            </a:r>
            <a:r>
              <a:rPr lang="ja-JP" altLang="en-US" sz="1800" b="1" dirty="0">
                <a:solidFill>
                  <a:schemeClr val="bg1"/>
                </a:solidFill>
                <a:latin typeface="Arial" charset="0"/>
                <a:ea typeface="ＭＳ Ｐゴシック" charset="-128"/>
              </a:rPr>
              <a:t> 　　　　</a:t>
            </a:r>
            <a:endParaRPr lang="en-US" altLang="ja-JP" sz="1800" b="1" dirty="0">
              <a:solidFill>
                <a:schemeClr val="bg1"/>
              </a:solidFill>
              <a:latin typeface="Arial" charset="0"/>
              <a:ea typeface="ＭＳ Ｐゴシック" charset="-128"/>
            </a:endParaRPr>
          </a:p>
          <a:p>
            <a:pPr>
              <a:defRPr/>
            </a:pPr>
            <a:r>
              <a:rPr lang="ja-JP" altLang="en-US" sz="1800" b="1" dirty="0">
                <a:solidFill>
                  <a:schemeClr val="bg1"/>
                </a:solidFill>
                <a:latin typeface="Arial" charset="0"/>
                <a:ea typeface="ＭＳ Ｐゴシック" charset="-128"/>
              </a:rPr>
              <a:t>　</a:t>
            </a:r>
            <a:r>
              <a:rPr lang="ja-JP" altLang="en-US" sz="1800" b="1" dirty="0" smtClean="0">
                <a:solidFill>
                  <a:schemeClr val="bg1"/>
                </a:solidFill>
                <a:latin typeface="Arial" charset="0"/>
                <a:ea typeface="ＭＳ Ｐゴシック" charset="-128"/>
              </a:rPr>
              <a:t>＊</a:t>
            </a:r>
            <a:r>
              <a:rPr lang="en-US" altLang="ja-JP" sz="1800" b="1" dirty="0">
                <a:solidFill>
                  <a:schemeClr val="bg1"/>
                </a:solidFill>
                <a:latin typeface="Arial" charset="0"/>
                <a:ea typeface="ＭＳ Ｐゴシック" charset="-128"/>
              </a:rPr>
              <a:t>p&lt;0.05</a:t>
            </a:r>
          </a:p>
          <a:p>
            <a:pPr>
              <a:defRPr/>
            </a:pPr>
            <a:r>
              <a:rPr lang="ja-JP" altLang="en-US" sz="1800" b="1" dirty="0">
                <a:solidFill>
                  <a:schemeClr val="bg1"/>
                </a:solidFill>
                <a:latin typeface="Arial" charset="0"/>
                <a:ea typeface="ＭＳ Ｐゴシック" charset="-128"/>
              </a:rPr>
              <a:t>  </a:t>
            </a:r>
            <a:r>
              <a:rPr lang="ja-JP" altLang="en-US" sz="1800" b="1" dirty="0" smtClean="0">
                <a:solidFill>
                  <a:schemeClr val="bg1"/>
                </a:solidFill>
                <a:latin typeface="Arial" charset="0"/>
                <a:ea typeface="ＭＳ Ｐゴシック" charset="-128"/>
              </a:rPr>
              <a:t>群内エフェクトサイズ　　　　　　　　　　　　</a:t>
            </a:r>
            <a:endParaRPr lang="en-US" altLang="ja-JP" sz="1800" b="1" dirty="0" smtClean="0">
              <a:solidFill>
                <a:schemeClr val="bg1"/>
              </a:solidFill>
              <a:latin typeface="Arial" charset="0"/>
              <a:ea typeface="ＭＳ Ｐゴシック" charset="-128"/>
            </a:endParaRPr>
          </a:p>
          <a:p>
            <a:pPr>
              <a:defRPr/>
            </a:pPr>
            <a:r>
              <a:rPr lang="ja-JP" altLang="en-US" b="1" dirty="0">
                <a:solidFill>
                  <a:schemeClr val="bg1"/>
                </a:solidFill>
              </a:rPr>
              <a:t>　</a:t>
            </a:r>
            <a:r>
              <a:rPr lang="ja-JP" altLang="en-US" b="1" dirty="0" smtClean="0">
                <a:solidFill>
                  <a:schemeClr val="bg1"/>
                </a:solidFill>
              </a:rPr>
              <a:t>　　　　　</a:t>
            </a:r>
            <a:r>
              <a:rPr lang="ja-JP" altLang="en-US" sz="1800" b="1" dirty="0" smtClean="0">
                <a:solidFill>
                  <a:schemeClr val="bg1"/>
                </a:solidFill>
                <a:latin typeface="Arial" charset="0"/>
                <a:ea typeface="ＭＳ Ｐゴシック" charset="-128"/>
              </a:rPr>
              <a:t>０．９</a:t>
            </a:r>
            <a:endParaRPr lang="en-US" altLang="ja-JP" sz="1800" b="1" dirty="0">
              <a:solidFill>
                <a:schemeClr val="bg1"/>
              </a:solidFill>
              <a:latin typeface="Arial" charset="0"/>
              <a:ea typeface="ＭＳ Ｐゴシック" charset="-128"/>
            </a:endParaRPr>
          </a:p>
          <a:p>
            <a:pPr>
              <a:defRPr/>
            </a:pPr>
            <a:r>
              <a:rPr lang="ja-JP" altLang="en-US" sz="1800" b="1" dirty="0">
                <a:solidFill>
                  <a:schemeClr val="accent2">
                    <a:lumMod val="40000"/>
                    <a:lumOff val="60000"/>
                  </a:schemeClr>
                </a:solidFill>
                <a:latin typeface="Arial" charset="0"/>
                <a:ea typeface="ＭＳ Ｐゴシック" charset="-128"/>
              </a:rPr>
              <a:t>　　総合得点　</a:t>
            </a:r>
            <a:r>
              <a:rPr lang="en-US" altLang="ja-JP" sz="1800" b="1" dirty="0">
                <a:solidFill>
                  <a:schemeClr val="accent2">
                    <a:lumMod val="40000"/>
                    <a:lumOff val="60000"/>
                  </a:schemeClr>
                </a:solidFill>
                <a:latin typeface="Arial" charset="0"/>
                <a:ea typeface="ＭＳ Ｐゴシック" charset="-128"/>
              </a:rPr>
              <a:t>0.55</a:t>
            </a:r>
            <a:endParaRPr lang="ja-JP" altLang="en-US" sz="1800" dirty="0">
              <a:solidFill>
                <a:schemeClr val="accent2">
                  <a:lumMod val="40000"/>
                  <a:lumOff val="60000"/>
                </a:schemeClr>
              </a:solidFill>
              <a:latin typeface="Arial" charset="0"/>
              <a:ea typeface="ＭＳ Ｐゴシック" charset="-128"/>
            </a:endParaRPr>
          </a:p>
          <a:p>
            <a:pPr>
              <a:defRPr/>
            </a:pPr>
            <a:endParaRPr lang="ja-JP" altLang="en-US" dirty="0">
              <a:latin typeface="Arial" charset="0"/>
              <a:ea typeface="ＭＳ Ｐゴシック" charset="-128"/>
            </a:endParaRPr>
          </a:p>
        </p:txBody>
      </p:sp>
      <p:sp>
        <p:nvSpPr>
          <p:cNvPr id="5" name="テキスト ボックス 6"/>
          <p:cNvSpPr txBox="1">
            <a:spLocks noChangeArrowheads="1"/>
          </p:cNvSpPr>
          <p:nvPr/>
        </p:nvSpPr>
        <p:spPr bwMode="auto">
          <a:xfrm>
            <a:off x="1331913" y="2852738"/>
            <a:ext cx="7191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ja-JP" altLang="en-US" b="1" dirty="0">
                <a:solidFill>
                  <a:schemeClr val="bg1"/>
                </a:solidFill>
              </a:rPr>
              <a:t>＊＊</a:t>
            </a:r>
            <a:endParaRPr lang="ja-JP" altLang="en-US" dirty="0">
              <a:solidFill>
                <a:schemeClr val="bg1"/>
              </a:solidFill>
            </a:endParaRPr>
          </a:p>
        </p:txBody>
      </p:sp>
      <p:sp>
        <p:nvSpPr>
          <p:cNvPr id="6" name="テキスト ボックス 7"/>
          <p:cNvSpPr txBox="1">
            <a:spLocks noChangeArrowheads="1"/>
          </p:cNvSpPr>
          <p:nvPr/>
        </p:nvSpPr>
        <p:spPr bwMode="auto">
          <a:xfrm>
            <a:off x="2339975" y="3284538"/>
            <a:ext cx="360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ja-JP" altLang="en-US" b="1" dirty="0">
                <a:solidFill>
                  <a:schemeClr val="bg1"/>
                </a:solidFill>
              </a:rPr>
              <a:t>＊</a:t>
            </a:r>
            <a:endParaRPr lang="ja-JP" altLang="en-US" dirty="0">
              <a:solidFill>
                <a:schemeClr val="bg1"/>
              </a:solidFill>
            </a:endParaRPr>
          </a:p>
        </p:txBody>
      </p:sp>
      <p:sp>
        <p:nvSpPr>
          <p:cNvPr id="7" name="テキスト ボックス 6"/>
          <p:cNvSpPr txBox="1">
            <a:spLocks noChangeArrowheads="1"/>
          </p:cNvSpPr>
          <p:nvPr/>
        </p:nvSpPr>
        <p:spPr bwMode="auto">
          <a:xfrm>
            <a:off x="2371665" y="1484313"/>
            <a:ext cx="400110" cy="1080591"/>
          </a:xfrm>
          <a:prstGeom prst="rect">
            <a:avLst/>
          </a:prstGeom>
          <a:solidFill>
            <a:srgbClr val="7030A0"/>
          </a:solidFill>
          <a:ln>
            <a:noFill/>
          </a:ln>
          <a:extLst/>
        </p:spPr>
        <p:txBody>
          <a:bodyPr vert="eaVert"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ja-JP" altLang="en-US" sz="1400" dirty="0">
                <a:solidFill>
                  <a:schemeClr val="bg1"/>
                </a:solidFill>
              </a:rPr>
              <a:t>数字順列</a:t>
            </a:r>
          </a:p>
        </p:txBody>
      </p:sp>
      <p:sp>
        <p:nvSpPr>
          <p:cNvPr id="8" name="テキスト ボックス 7"/>
          <p:cNvSpPr txBox="1">
            <a:spLocks noChangeArrowheads="1"/>
          </p:cNvSpPr>
          <p:nvPr/>
        </p:nvSpPr>
        <p:spPr bwMode="auto">
          <a:xfrm>
            <a:off x="5508625" y="333375"/>
            <a:ext cx="36353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ja-JP" altLang="en-US" sz="1800" dirty="0"/>
              <a:t>薬物療法の群間・群内有意差なし</a:t>
            </a:r>
          </a:p>
          <a:p>
            <a:pPr eaLnBrk="1" hangingPunct="1"/>
            <a:endParaRPr lang="ja-JP" altLang="en-US" dirty="0"/>
          </a:p>
        </p:txBody>
      </p:sp>
    </p:spTree>
    <p:extLst>
      <p:ext uri="{BB962C8B-B14F-4D97-AF65-F5344CB8AC3E}">
        <p14:creationId xmlns:p14="http://schemas.microsoft.com/office/powerpoint/2010/main" val="315551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57200" y="260350"/>
            <a:ext cx="8229600" cy="504825"/>
          </a:xfrm>
          <a:prstGeom prst="rect">
            <a:avLst/>
          </a:prstGeom>
        </p:spPr>
        <p:txBody>
          <a:bodyPr/>
          <a:lstStyle/>
          <a:p>
            <a:pPr fontAlgn="auto">
              <a:spcAft>
                <a:spcPts val="0"/>
              </a:spcAft>
              <a:defRPr/>
            </a:pPr>
            <a:r>
              <a:rPr lang="ja-JP" altLang="en-US" sz="4000" spc="-100">
                <a:solidFill>
                  <a:schemeClr val="tx2">
                    <a:satMod val="200000"/>
                  </a:schemeClr>
                </a:solidFill>
                <a:latin typeface="+mj-lt"/>
                <a:ea typeface="+mj-ea"/>
                <a:cs typeface="+mj-cs"/>
              </a:rPr>
              <a:t>社会的機能の変化（</a:t>
            </a:r>
            <a:r>
              <a:rPr lang="en-US" altLang="ja-JP" sz="4000" spc="-100">
                <a:solidFill>
                  <a:schemeClr val="tx2">
                    <a:satMod val="200000"/>
                  </a:schemeClr>
                </a:solidFill>
                <a:latin typeface="+mj-lt"/>
                <a:ea typeface="+mj-ea"/>
                <a:cs typeface="+mj-cs"/>
              </a:rPr>
              <a:t>LASMI</a:t>
            </a:r>
            <a:r>
              <a:rPr lang="ja-JP" altLang="en-US" sz="4000" spc="-100">
                <a:solidFill>
                  <a:schemeClr val="tx2">
                    <a:satMod val="200000"/>
                  </a:schemeClr>
                </a:solidFill>
                <a:latin typeface="+mj-lt"/>
                <a:ea typeface="+mj-ea"/>
                <a:cs typeface="+mj-cs"/>
              </a:rPr>
              <a:t>）</a:t>
            </a:r>
            <a:endParaRPr lang="ja-JP" altLang="en-US" sz="4000" spc="-100" dirty="0">
              <a:solidFill>
                <a:schemeClr val="tx2">
                  <a:satMod val="200000"/>
                </a:schemeClr>
              </a:solidFill>
              <a:latin typeface="+mj-lt"/>
              <a:ea typeface="+mj-ea"/>
              <a:cs typeface="+mj-cs"/>
            </a:endParaRPr>
          </a:p>
        </p:txBody>
      </p:sp>
      <p:graphicFrame>
        <p:nvGraphicFramePr>
          <p:cNvPr id="3" name="コンテンツ プレースホルダ 4"/>
          <p:cNvGraphicFramePr>
            <a:graphicFrameLocks noGrp="1"/>
          </p:cNvGraphicFramePr>
          <p:nvPr>
            <p:extLst>
              <p:ext uri="{D42A27DB-BD31-4B8C-83A1-F6EECF244321}">
                <p14:modId xmlns:p14="http://schemas.microsoft.com/office/powerpoint/2010/main" val="3771135034"/>
              </p:ext>
            </p:extLst>
          </p:nvPr>
        </p:nvGraphicFramePr>
        <p:xfrm>
          <a:off x="250825" y="1484313"/>
          <a:ext cx="3937000" cy="4392612"/>
        </p:xfrm>
        <a:graphic>
          <a:graphicData uri="http://schemas.openxmlformats.org/presentationml/2006/ole">
            <mc:AlternateContent xmlns:mc="http://schemas.openxmlformats.org/markup-compatibility/2006">
              <mc:Choice xmlns:v="urn:schemas-microsoft-com:vml" Requires="v">
                <p:oleObj spid="_x0000_s1084" r:id="rId3" imgW="3938357" imgH="4389500" progId="Excel.Sheet.8">
                  <p:embed/>
                </p:oleObj>
              </mc:Choice>
              <mc:Fallback>
                <p:oleObj r:id="rId3" imgW="3938357" imgH="4389500" progId="Excel.Shee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484313"/>
                        <a:ext cx="3937000" cy="4392612"/>
                      </a:xfrm>
                      <a:prstGeom prst="rect">
                        <a:avLst/>
                      </a:prstGeom>
                      <a:solidFill>
                        <a:schemeClr val="accent2">
                          <a:lumMod val="75000"/>
                        </a:schemeClr>
                      </a:solidFill>
                      <a:extLst/>
                    </p:spPr>
                  </p:pic>
                </p:oleObj>
              </mc:Fallback>
            </mc:AlternateContent>
          </a:graphicData>
        </a:graphic>
      </p:graphicFrame>
      <p:graphicFrame>
        <p:nvGraphicFramePr>
          <p:cNvPr id="4" name="コンテンツ プレースホルダ 5"/>
          <p:cNvGraphicFramePr>
            <a:graphicFrameLocks noGrp="1"/>
          </p:cNvGraphicFramePr>
          <p:nvPr>
            <p:extLst>
              <p:ext uri="{D42A27DB-BD31-4B8C-83A1-F6EECF244321}">
                <p14:modId xmlns:p14="http://schemas.microsoft.com/office/powerpoint/2010/main" val="3175145279"/>
              </p:ext>
            </p:extLst>
          </p:nvPr>
        </p:nvGraphicFramePr>
        <p:xfrm>
          <a:off x="4643438" y="1268413"/>
          <a:ext cx="4038600" cy="4681537"/>
        </p:xfrm>
        <a:graphic>
          <a:graphicData uri="http://schemas.openxmlformats.org/presentationml/2006/ole">
            <mc:AlternateContent xmlns:mc="http://schemas.openxmlformats.org/markup-compatibility/2006">
              <mc:Choice xmlns:v="urn:schemas-microsoft-com:vml" Requires="v">
                <p:oleObj spid="_x0000_s1085" r:id="rId5" imgW="4035902" imgH="4682134" progId="Excel.Sheet.8">
                  <p:embed/>
                </p:oleObj>
              </mc:Choice>
              <mc:Fallback>
                <p:oleObj r:id="rId5" imgW="4035902" imgH="4682134" progId="Excel.Shee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1268413"/>
                        <a:ext cx="4038600" cy="4681537"/>
                      </a:xfrm>
                      <a:prstGeom prst="rect">
                        <a:avLst/>
                      </a:prstGeom>
                      <a:solidFill>
                        <a:schemeClr val="accent2">
                          <a:lumMod val="75000"/>
                        </a:schemeClr>
                      </a:solidFill>
                      <a:extLst/>
                    </p:spPr>
                  </p:pic>
                </p:oleObj>
              </mc:Fallback>
            </mc:AlternateContent>
          </a:graphicData>
        </a:graphic>
      </p:graphicFrame>
      <p:sp>
        <p:nvSpPr>
          <p:cNvPr id="5" name="テキスト ボックス 6"/>
          <p:cNvSpPr txBox="1">
            <a:spLocks noChangeArrowheads="1"/>
          </p:cNvSpPr>
          <p:nvPr/>
        </p:nvSpPr>
        <p:spPr bwMode="auto">
          <a:xfrm>
            <a:off x="971550" y="908050"/>
            <a:ext cx="1728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ja-JP" altLang="en-US" sz="2800" b="1"/>
              <a:t>対人関係</a:t>
            </a:r>
          </a:p>
        </p:txBody>
      </p:sp>
      <p:sp>
        <p:nvSpPr>
          <p:cNvPr id="6" name="テキスト ボックス 7"/>
          <p:cNvSpPr txBox="1">
            <a:spLocks noChangeArrowheads="1"/>
          </p:cNvSpPr>
          <p:nvPr/>
        </p:nvSpPr>
        <p:spPr bwMode="auto">
          <a:xfrm>
            <a:off x="5076825" y="836613"/>
            <a:ext cx="3311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ja-JP" altLang="en-US" sz="2800"/>
              <a:t>労働と課題の遂行</a:t>
            </a:r>
          </a:p>
        </p:txBody>
      </p:sp>
      <p:sp>
        <p:nvSpPr>
          <p:cNvPr id="7" name="テキスト ボックス 8"/>
          <p:cNvSpPr txBox="1">
            <a:spLocks noChangeArrowheads="1"/>
          </p:cNvSpPr>
          <p:nvPr/>
        </p:nvSpPr>
        <p:spPr bwMode="auto">
          <a:xfrm>
            <a:off x="827088" y="6021388"/>
            <a:ext cx="6769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ja-JP" altLang="en-US" b="1"/>
              <a:t>＊二元配置共分散分析</a:t>
            </a:r>
          </a:p>
        </p:txBody>
      </p:sp>
      <p:sp>
        <p:nvSpPr>
          <p:cNvPr id="8" name="テキスト ボックス 9"/>
          <p:cNvSpPr txBox="1">
            <a:spLocks noChangeArrowheads="1"/>
          </p:cNvSpPr>
          <p:nvPr/>
        </p:nvSpPr>
        <p:spPr bwMode="auto">
          <a:xfrm>
            <a:off x="7524750" y="4149725"/>
            <a:ext cx="1223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ja-JP" altLang="en-US"/>
              <a:t>＊相互　</a:t>
            </a:r>
            <a:endParaRPr lang="en-US" altLang="ja-JP"/>
          </a:p>
          <a:p>
            <a:pPr eaLnBrk="1" hangingPunct="1"/>
            <a:r>
              <a:rPr lang="ja-JP" altLang="en-US"/>
              <a:t>　作用</a:t>
            </a:r>
            <a:endParaRPr lang="en-US" altLang="ja-JP"/>
          </a:p>
          <a:p>
            <a:pPr eaLnBrk="1" hangingPunct="1"/>
            <a:r>
              <a:rPr lang="ja-JP" altLang="en-US"/>
              <a:t>　</a:t>
            </a:r>
            <a:r>
              <a:rPr lang="en-US" altLang="ja-JP"/>
              <a:t>p&lt;.10 </a:t>
            </a:r>
            <a:endParaRPr lang="ja-JP" altLang="en-US"/>
          </a:p>
        </p:txBody>
      </p:sp>
      <p:sp>
        <p:nvSpPr>
          <p:cNvPr id="9" name="テキスト ボックス 8"/>
          <p:cNvSpPr txBox="1">
            <a:spLocks noChangeArrowheads="1"/>
          </p:cNvSpPr>
          <p:nvPr/>
        </p:nvSpPr>
        <p:spPr bwMode="auto">
          <a:xfrm>
            <a:off x="4859338" y="6092825"/>
            <a:ext cx="3673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ja-JP" altLang="en-US" sz="2000" b="1"/>
              <a:t>（</a:t>
            </a:r>
            <a:r>
              <a:rPr lang="en-US" altLang="ja-JP" sz="2000" b="1"/>
              <a:t>PANSS</a:t>
            </a:r>
            <a:r>
              <a:rPr lang="ja-JP" altLang="en-US" sz="2000" b="1"/>
              <a:t>合計得点が有意傾向）</a:t>
            </a:r>
          </a:p>
        </p:txBody>
      </p:sp>
    </p:spTree>
    <p:extLst>
      <p:ext uri="{BB962C8B-B14F-4D97-AF65-F5344CB8AC3E}">
        <p14:creationId xmlns:p14="http://schemas.microsoft.com/office/powerpoint/2010/main" val="746008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46" y="1155978"/>
            <a:ext cx="8858250" cy="3867150"/>
          </a:xfrm>
          <a:prstGeom prst="rect">
            <a:avLst/>
          </a:prstGeom>
          <a:noFill/>
          <a:ln>
            <a:noFill/>
          </a:ln>
          <a:effectLst/>
        </p:spPr>
      </p:pic>
      <p:sp>
        <p:nvSpPr>
          <p:cNvPr id="3" name="Rectangle 2"/>
          <p:cNvSpPr txBox="1">
            <a:spLocks noChangeArrowheads="1"/>
          </p:cNvSpPr>
          <p:nvPr/>
        </p:nvSpPr>
        <p:spPr>
          <a:xfrm>
            <a:off x="351183" y="205066"/>
            <a:ext cx="8289593" cy="785812"/>
          </a:xfrm>
          <a:prstGeom prst="rect">
            <a:avLst/>
          </a:prstGeom>
          <a:solidFill>
            <a:schemeClr val="accent2">
              <a:lumMod val="20000"/>
              <a:lumOff val="80000"/>
            </a:schemeClr>
          </a:solidFill>
        </p:spPr>
        <p:txBody>
          <a:bodyPr/>
          <a:lstStyle/>
          <a:p>
            <a:pPr algn="ctr">
              <a:defRPr/>
            </a:pPr>
            <a:r>
              <a:rPr lang="ja-JP" altLang="en-US" sz="4000" kern="0" dirty="0">
                <a:solidFill>
                  <a:schemeClr val="tx2"/>
                </a:solidFill>
                <a:latin typeface="+mj-lt"/>
                <a:ea typeface="+mj-ea"/>
                <a:cs typeface="+mj-cs"/>
              </a:rPr>
              <a:t>結果</a:t>
            </a:r>
            <a:r>
              <a:rPr lang="ja-JP" altLang="en-US" sz="2400" kern="0" dirty="0">
                <a:solidFill>
                  <a:schemeClr val="tx2"/>
                </a:solidFill>
                <a:latin typeface="+mj-lt"/>
                <a:ea typeface="+mj-ea"/>
                <a:cs typeface="+mj-cs"/>
              </a:rPr>
              <a:t>（就労関連指標：群別の就労もしくは利用</a:t>
            </a:r>
            <a:r>
              <a:rPr lang="ja-JP" altLang="en-US" sz="2400" u="sng" kern="0" dirty="0">
                <a:solidFill>
                  <a:schemeClr val="tx2"/>
                </a:solidFill>
                <a:latin typeface="+mj-lt"/>
                <a:ea typeface="+mj-ea"/>
                <a:cs typeface="+mj-cs"/>
              </a:rPr>
              <a:t>日数</a:t>
            </a:r>
            <a:r>
              <a:rPr lang="ja-JP" altLang="en-US" sz="2400" kern="0" dirty="0">
                <a:solidFill>
                  <a:schemeClr val="tx2"/>
                </a:solidFill>
                <a:latin typeface="+mj-lt"/>
                <a:ea typeface="+mj-ea"/>
                <a:cs typeface="+mj-cs"/>
              </a:rPr>
              <a:t>）</a:t>
            </a:r>
            <a:endParaRPr lang="ja-JP" altLang="ja-JP" sz="2400" kern="0" dirty="0">
              <a:solidFill>
                <a:schemeClr val="tx2"/>
              </a:solidFill>
              <a:latin typeface="+mj-lt"/>
              <a:ea typeface="+mj-ea"/>
              <a:cs typeface="+mj-cs"/>
            </a:endParaRPr>
          </a:p>
        </p:txBody>
      </p:sp>
      <p:sp>
        <p:nvSpPr>
          <p:cNvPr id="4" name="Rectangle 2"/>
          <p:cNvSpPr txBox="1">
            <a:spLocks noChangeArrowheads="1"/>
          </p:cNvSpPr>
          <p:nvPr/>
        </p:nvSpPr>
        <p:spPr>
          <a:xfrm>
            <a:off x="30507" y="5023128"/>
            <a:ext cx="9010427" cy="1357313"/>
          </a:xfrm>
          <a:prstGeom prst="rect">
            <a:avLst/>
          </a:prstGeom>
          <a:noFill/>
        </p:spPr>
        <p:txBody>
          <a:bodyPr/>
          <a:lstStyle/>
          <a:p>
            <a:pPr>
              <a:defRPr/>
            </a:pPr>
            <a:r>
              <a:rPr lang="en-US" altLang="ja-JP" sz="1600" dirty="0">
                <a:ea typeface="ＭＳ Ｐゴシック" charset="-128"/>
              </a:rPr>
              <a:t>※</a:t>
            </a:r>
            <a:r>
              <a:rPr lang="ja-JP" altLang="en-US" sz="1600" dirty="0">
                <a:ea typeface="ＭＳ Ｐゴシック" charset="-128"/>
              </a:rPr>
              <a:t>下段は年齢を共変量にいれた共分散分析</a:t>
            </a:r>
            <a:endParaRPr lang="en-US" altLang="ja-JP" sz="1600" dirty="0">
              <a:ea typeface="ＭＳ Ｐゴシック" charset="-128"/>
            </a:endParaRPr>
          </a:p>
          <a:p>
            <a:pPr>
              <a:defRPr/>
            </a:pPr>
            <a:r>
              <a:rPr lang="en-US" altLang="ja-JP" sz="1600" dirty="0">
                <a:ea typeface="ＭＳ Ｐゴシック" charset="-128"/>
              </a:rPr>
              <a:t>1)</a:t>
            </a:r>
            <a:r>
              <a:rPr lang="ja-JP" altLang="en-US" sz="1600" dirty="0">
                <a:ea typeface="ＭＳ Ｐゴシック" charset="-128"/>
              </a:rPr>
              <a:t>有給の競争的雇用（正社員・アルバイト） </a:t>
            </a:r>
            <a:r>
              <a:rPr lang="en-US" altLang="ja-JP" sz="1600" dirty="0">
                <a:ea typeface="ＭＳ Ｐゴシック" charset="-128"/>
              </a:rPr>
              <a:t>2)</a:t>
            </a:r>
            <a:r>
              <a:rPr lang="ja-JP" altLang="en-US" sz="1600" dirty="0">
                <a:ea typeface="ＭＳ Ｐゴシック" charset="-128"/>
              </a:rPr>
              <a:t>有給の障害者雇用（正社員・アルバイト）</a:t>
            </a:r>
            <a:endParaRPr lang="en-US" altLang="ja-JP" sz="1600" dirty="0">
              <a:ea typeface="ＭＳ Ｐゴシック" charset="-128"/>
            </a:endParaRPr>
          </a:p>
          <a:p>
            <a:pPr>
              <a:defRPr/>
            </a:pPr>
            <a:r>
              <a:rPr lang="en-US" altLang="ja-JP" sz="1600" dirty="0">
                <a:ea typeface="ＭＳ Ｐゴシック" charset="-128"/>
              </a:rPr>
              <a:t>3)</a:t>
            </a:r>
            <a:r>
              <a:rPr lang="ja-JP" altLang="en-US" sz="1600" dirty="0">
                <a:ea typeface="ＭＳ Ｐゴシック" charset="-128"/>
              </a:rPr>
              <a:t>ステップアップ雇用，トライアル雇用，委託訓練などの制度利用 </a:t>
            </a:r>
            <a:endParaRPr lang="en-US" altLang="ja-JP" sz="1600" dirty="0">
              <a:ea typeface="ＭＳ Ｐゴシック" charset="-128"/>
            </a:endParaRPr>
          </a:p>
          <a:p>
            <a:pPr>
              <a:defRPr/>
            </a:pPr>
            <a:r>
              <a:rPr lang="en-US" altLang="ja-JP" sz="1600" dirty="0">
                <a:ea typeface="ＭＳ Ｐゴシック" charset="-128"/>
              </a:rPr>
              <a:t>4</a:t>
            </a:r>
            <a:r>
              <a:rPr lang="ja-JP" altLang="en-US" sz="1600" dirty="0">
                <a:ea typeface="ＭＳ Ｐゴシック" charset="-128"/>
              </a:rPr>
              <a:t>）デイケア・作業所・授産施設などの準備機関利用 　</a:t>
            </a:r>
            <a:r>
              <a:rPr lang="en-US" altLang="ja-JP" sz="1600" kern="0" dirty="0">
                <a:solidFill>
                  <a:schemeClr val="tx2"/>
                </a:solidFill>
                <a:ea typeface="ＭＳ Ｐゴシック" charset="-128"/>
              </a:rPr>
              <a:t>5)</a:t>
            </a:r>
            <a:r>
              <a:rPr lang="ja-JP" altLang="en-US" sz="1600" kern="0" dirty="0">
                <a:solidFill>
                  <a:schemeClr val="tx2"/>
                </a:solidFill>
                <a:ea typeface="ＭＳ Ｐゴシック" charset="-128"/>
              </a:rPr>
              <a:t>　</a:t>
            </a:r>
            <a:r>
              <a:rPr lang="en-US" altLang="ja-JP" sz="1600" kern="0" dirty="0">
                <a:solidFill>
                  <a:schemeClr val="tx2"/>
                </a:solidFill>
                <a:ea typeface="ＭＳ Ｐゴシック" charset="-128"/>
              </a:rPr>
              <a:t>1)</a:t>
            </a:r>
            <a:r>
              <a:rPr lang="ja-JP" altLang="en-US" sz="1600" kern="0" dirty="0">
                <a:solidFill>
                  <a:schemeClr val="tx2"/>
                </a:solidFill>
                <a:ea typeface="ＭＳ Ｐゴシック" charset="-128"/>
              </a:rPr>
              <a:t>一般雇用と</a:t>
            </a:r>
            <a:r>
              <a:rPr lang="en-US" altLang="ja-JP" sz="1600" kern="0" dirty="0">
                <a:solidFill>
                  <a:schemeClr val="tx2"/>
                </a:solidFill>
                <a:ea typeface="ＭＳ Ｐゴシック" charset="-128"/>
              </a:rPr>
              <a:t>2)</a:t>
            </a:r>
            <a:r>
              <a:rPr lang="ja-JP" altLang="en-US" sz="1600" kern="0" dirty="0">
                <a:solidFill>
                  <a:schemeClr val="tx2"/>
                </a:solidFill>
                <a:ea typeface="ＭＳ Ｐゴシック" charset="-128"/>
              </a:rPr>
              <a:t>障害者雇用を合わせた指標</a:t>
            </a:r>
            <a:endParaRPr lang="en-US" altLang="ja-JP" sz="1600" kern="0" dirty="0">
              <a:solidFill>
                <a:schemeClr val="tx2"/>
              </a:solidFill>
              <a:ea typeface="ＭＳ Ｐゴシック" charset="-128"/>
            </a:endParaRPr>
          </a:p>
          <a:p>
            <a:pPr>
              <a:defRPr/>
            </a:pPr>
            <a:r>
              <a:rPr lang="en-US" altLang="ja-JP" sz="1600" kern="0" dirty="0">
                <a:solidFill>
                  <a:schemeClr val="tx2"/>
                </a:solidFill>
                <a:ea typeface="ＭＳ Ｐゴシック" charset="-128"/>
              </a:rPr>
              <a:t>6)</a:t>
            </a:r>
            <a:r>
              <a:rPr lang="ja-JP" altLang="en-US" sz="1600" kern="0" dirty="0">
                <a:solidFill>
                  <a:schemeClr val="tx2"/>
                </a:solidFill>
                <a:ea typeface="ＭＳ Ｐゴシック" charset="-128"/>
              </a:rPr>
              <a:t>　</a:t>
            </a:r>
            <a:r>
              <a:rPr lang="en-US" altLang="ja-JP" sz="1600" kern="0" dirty="0">
                <a:solidFill>
                  <a:schemeClr val="tx2"/>
                </a:solidFill>
                <a:ea typeface="ＭＳ Ｐゴシック" charset="-128"/>
              </a:rPr>
              <a:t>SE</a:t>
            </a:r>
            <a:r>
              <a:rPr lang="ja-JP" altLang="en-US" sz="1600" kern="0" dirty="0">
                <a:solidFill>
                  <a:schemeClr val="tx2"/>
                </a:solidFill>
                <a:ea typeface="ＭＳ Ｐゴシック" charset="-128"/>
              </a:rPr>
              <a:t>群（</a:t>
            </a:r>
            <a:r>
              <a:rPr lang="en-US" altLang="ja-JP" sz="1600" kern="0" dirty="0">
                <a:solidFill>
                  <a:schemeClr val="tx2"/>
                </a:solidFill>
                <a:ea typeface="ＭＳ Ｐゴシック" charset="-128"/>
              </a:rPr>
              <a:t>n=42</a:t>
            </a:r>
            <a:r>
              <a:rPr lang="ja-JP" altLang="en-US" sz="1600" kern="0" dirty="0">
                <a:solidFill>
                  <a:schemeClr val="tx2"/>
                </a:solidFill>
                <a:ea typeface="ＭＳ Ｐゴシック" charset="-128"/>
              </a:rPr>
              <a:t>）</a:t>
            </a:r>
            <a:r>
              <a:rPr lang="en-US" altLang="ja-JP" sz="1600" kern="0" dirty="0">
                <a:solidFill>
                  <a:schemeClr val="tx2"/>
                </a:solidFill>
                <a:ea typeface="ＭＳ Ｐゴシック" charset="-128"/>
              </a:rPr>
              <a:t>, CR;SE</a:t>
            </a:r>
            <a:r>
              <a:rPr lang="ja-JP" altLang="en-US" sz="1600" kern="0" dirty="0">
                <a:solidFill>
                  <a:schemeClr val="tx2"/>
                </a:solidFill>
                <a:ea typeface="ＭＳ Ｐゴシック" charset="-128"/>
              </a:rPr>
              <a:t>群（</a:t>
            </a:r>
            <a:r>
              <a:rPr lang="en-US" altLang="ja-JP" sz="1600" kern="0" dirty="0">
                <a:solidFill>
                  <a:schemeClr val="tx2"/>
                </a:solidFill>
                <a:ea typeface="ＭＳ Ｐゴシック" charset="-128"/>
              </a:rPr>
              <a:t>n=38</a:t>
            </a:r>
            <a:r>
              <a:rPr lang="ja-JP" altLang="en-US" sz="1600" kern="0" dirty="0">
                <a:solidFill>
                  <a:schemeClr val="tx2"/>
                </a:solidFill>
                <a:ea typeface="ＭＳ Ｐゴシック" charset="-128"/>
              </a:rPr>
              <a:t>）</a:t>
            </a:r>
            <a:endParaRPr lang="ja-JP" altLang="ja-JP" sz="1600" kern="0" dirty="0">
              <a:solidFill>
                <a:schemeClr val="tx2"/>
              </a:solidFill>
              <a:ea typeface="ＭＳ Ｐゴシック" charset="-128"/>
            </a:endParaRPr>
          </a:p>
          <a:p>
            <a:pPr>
              <a:defRPr/>
            </a:pPr>
            <a:endParaRPr lang="ja-JP" altLang="ja-JP" sz="1600" kern="0" dirty="0">
              <a:solidFill>
                <a:schemeClr val="tx2"/>
              </a:solidFill>
              <a:latin typeface="+mj-lt"/>
              <a:ea typeface="+mj-ea"/>
              <a:cs typeface="+mj-cs"/>
            </a:endParaRPr>
          </a:p>
        </p:txBody>
      </p:sp>
      <p:sp>
        <p:nvSpPr>
          <p:cNvPr id="5" name="正方形/長方形 4"/>
          <p:cNvSpPr/>
          <p:nvPr/>
        </p:nvSpPr>
        <p:spPr bwMode="auto">
          <a:xfrm>
            <a:off x="1973607" y="3754716"/>
            <a:ext cx="1454483" cy="4762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正方形/長方形 5"/>
          <p:cNvSpPr/>
          <p:nvPr/>
        </p:nvSpPr>
        <p:spPr bwMode="auto">
          <a:xfrm>
            <a:off x="5142258" y="3754716"/>
            <a:ext cx="1452882" cy="4762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3779531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685800" y="0"/>
            <a:ext cx="7772400" cy="90872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r>
              <a:rPr lang="ja-JP" altLang="ja-JP" sz="3200" dirty="0" smtClean="0">
                <a:solidFill>
                  <a:srgbClr val="0000FF"/>
                </a:solidFill>
              </a:rPr>
              <a:t>認知機能リハビリテーション</a:t>
            </a:r>
            <a:r>
              <a:rPr lang="ja-JP" altLang="en-US" sz="3200" dirty="0" smtClean="0">
                <a:solidFill>
                  <a:srgbClr val="0000FF"/>
                </a:solidFill>
              </a:rPr>
              <a:t>のメリット</a:t>
            </a:r>
            <a:endParaRPr lang="ja-JP" altLang="en-US" sz="3200" dirty="0">
              <a:solidFill>
                <a:srgbClr val="0000FF"/>
              </a:solidFill>
            </a:endParaRPr>
          </a:p>
        </p:txBody>
      </p:sp>
      <p:sp>
        <p:nvSpPr>
          <p:cNvPr id="3" name="コンテンツ プレースホルダ 2"/>
          <p:cNvSpPr txBox="1">
            <a:spLocks/>
          </p:cNvSpPr>
          <p:nvPr/>
        </p:nvSpPr>
        <p:spPr>
          <a:xfrm>
            <a:off x="685800" y="836712"/>
            <a:ext cx="7772400" cy="5259288"/>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ja-JP" altLang="ja-JP" smtClean="0"/>
              <a:t>　パソコンによる課題であるところから、個々人の能力や興味に合わせやすい。</a:t>
            </a:r>
          </a:p>
          <a:p>
            <a:pPr latinLnBrk="1"/>
            <a:r>
              <a:rPr lang="ja-JP" altLang="ja-JP" smtClean="0"/>
              <a:t>対人場面が苦手な人でも力を発揮できる。</a:t>
            </a:r>
          </a:p>
          <a:p>
            <a:pPr latinLnBrk="1"/>
            <a:r>
              <a:rPr lang="ja-JP" altLang="ja-JP" smtClean="0"/>
              <a:t>特定の認知機能に特化して、集中的な練習を行うことができる。</a:t>
            </a:r>
          </a:p>
          <a:p>
            <a:pPr latinLnBrk="1"/>
            <a:r>
              <a:rPr lang="ja-JP" altLang="ja-JP" smtClean="0"/>
              <a:t>ゲームという非現実の世界での練習であるので、うまくいかないことでも自信を失うことが少なく、どうしたらうまくいくのかを具体的に話しやすい。</a:t>
            </a:r>
          </a:p>
          <a:p>
            <a:r>
              <a:rPr lang="ja-JP" altLang="ja-JP" smtClean="0"/>
              <a:t>課題達成への道筋が明確</a:t>
            </a:r>
            <a:r>
              <a:rPr lang="ja-JP" altLang="en-US" smtClean="0"/>
              <a:t>で</a:t>
            </a:r>
            <a:r>
              <a:rPr lang="ja-JP" altLang="ja-JP" smtClean="0"/>
              <a:t>特徴がみえやすい（メタ認知の獲得がしやすい）。</a:t>
            </a:r>
          </a:p>
          <a:p>
            <a:endParaRPr lang="ja-JP" altLang="en-US" dirty="0"/>
          </a:p>
        </p:txBody>
      </p:sp>
    </p:spTree>
    <p:extLst>
      <p:ext uri="{BB962C8B-B14F-4D97-AF65-F5344CB8AC3E}">
        <p14:creationId xmlns:p14="http://schemas.microsoft.com/office/powerpoint/2010/main" val="529533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solidFill>
                  <a:srgbClr val="0000FF"/>
                </a:solidFill>
              </a:rPr>
              <a:t>J-CORES</a:t>
            </a:r>
            <a:r>
              <a:rPr lang="en-US" altLang="ja-JP" dirty="0"/>
              <a:t/>
            </a:r>
            <a:br>
              <a:rPr lang="en-US" altLang="ja-JP" dirty="0"/>
            </a:br>
            <a:r>
              <a:rPr lang="en-US" altLang="ja-JP" sz="2800" dirty="0">
                <a:solidFill>
                  <a:srgbClr val="99CCFF"/>
                </a:solidFill>
              </a:rPr>
              <a:t>(Japanese Cognitive </a:t>
            </a:r>
            <a:r>
              <a:rPr lang="en-US" altLang="ja-JP" sz="2800" dirty="0" err="1">
                <a:solidFill>
                  <a:srgbClr val="99CCFF"/>
                </a:solidFill>
              </a:rPr>
              <a:t>Rehabiritation</a:t>
            </a:r>
            <a:r>
              <a:rPr lang="en-US" altLang="ja-JP" sz="2800" dirty="0">
                <a:solidFill>
                  <a:srgbClr val="99CCFF"/>
                </a:solidFill>
              </a:rPr>
              <a:t> program for </a:t>
            </a:r>
            <a:r>
              <a:rPr lang="en-US" altLang="ja-JP" sz="2800" dirty="0" err="1">
                <a:solidFill>
                  <a:srgbClr val="99CCFF"/>
                </a:solidFill>
              </a:rPr>
              <a:t>Schizoohrenia</a:t>
            </a:r>
            <a:r>
              <a:rPr lang="en-US" altLang="ja-JP" sz="2800" dirty="0">
                <a:solidFill>
                  <a:srgbClr val="99CCFF"/>
                </a:solidFill>
              </a:rPr>
              <a:t>)</a:t>
            </a:r>
            <a:endParaRPr kumimoji="1" lang="ja-JP" altLang="en-US" sz="2800" dirty="0">
              <a:solidFill>
                <a:srgbClr val="99CCFF"/>
              </a:solidFill>
            </a:endParaRPr>
          </a:p>
        </p:txBody>
      </p:sp>
      <p:sp>
        <p:nvSpPr>
          <p:cNvPr id="3" name="コンテンツ プレースホルダー 2"/>
          <p:cNvSpPr>
            <a:spLocks noGrp="1"/>
          </p:cNvSpPr>
          <p:nvPr>
            <p:ph idx="1"/>
          </p:nvPr>
        </p:nvSpPr>
        <p:spPr/>
        <p:txBody>
          <a:bodyPr/>
          <a:lstStyle/>
          <a:p>
            <a:r>
              <a:rPr lang="ja-JP" altLang="ja-JP" sz="2800" dirty="0" smtClean="0"/>
              <a:t>認知</a:t>
            </a:r>
            <a:r>
              <a:rPr lang="ja-JP" altLang="ja-JP" sz="2800" dirty="0"/>
              <a:t>機能リハビリテーションを統合失調症に対して実施した経験のある精神科医</a:t>
            </a:r>
            <a:r>
              <a:rPr lang="en-US" altLang="ja-JP" sz="2800" dirty="0"/>
              <a:t>5</a:t>
            </a:r>
            <a:r>
              <a:rPr lang="ja-JP" altLang="ja-JP" sz="2800" dirty="0"/>
              <a:t>名、臨床心理士</a:t>
            </a:r>
            <a:r>
              <a:rPr lang="en-US" altLang="ja-JP" sz="2800" dirty="0"/>
              <a:t>1</a:t>
            </a:r>
            <a:r>
              <a:rPr lang="ja-JP" altLang="ja-JP" sz="2800" dirty="0"/>
              <a:t>名、看護師</a:t>
            </a:r>
            <a:r>
              <a:rPr lang="en-US" altLang="ja-JP" sz="2800" dirty="0"/>
              <a:t>1</a:t>
            </a:r>
            <a:r>
              <a:rPr lang="ja-JP" altLang="ja-JP" sz="2800" dirty="0"/>
              <a:t>名（臨床チーム）によって、</a:t>
            </a:r>
            <a:r>
              <a:rPr lang="ja-JP" altLang="ja-JP" sz="2800" dirty="0" smtClean="0"/>
              <a:t>ソフト</a:t>
            </a:r>
            <a:r>
              <a:rPr lang="ja-JP" altLang="en-US" sz="2800" dirty="0" smtClean="0"/>
              <a:t>を企画</a:t>
            </a:r>
            <a:endParaRPr lang="en-US" altLang="ja-JP" sz="2800" dirty="0" smtClean="0"/>
          </a:p>
          <a:p>
            <a:r>
              <a:rPr lang="ja-JP" altLang="ja-JP" sz="2800" dirty="0" smtClean="0"/>
              <a:t>コンピューター</a:t>
            </a:r>
            <a:r>
              <a:rPr lang="ja-JP" altLang="ja-JP" sz="2800" dirty="0"/>
              <a:t>工学の専門家が基本設計を行い、コンピューターゲーム開発の専門家</a:t>
            </a:r>
            <a:r>
              <a:rPr lang="ja-JP" altLang="ja-JP" sz="2800" dirty="0" smtClean="0"/>
              <a:t>が</a:t>
            </a:r>
            <a:r>
              <a:rPr lang="ja-JP" altLang="en-US" sz="2800" dirty="0" smtClean="0"/>
              <a:t>ソフトを作成</a:t>
            </a:r>
            <a:r>
              <a:rPr lang="ja-JP" altLang="ja-JP" sz="2800" dirty="0" smtClean="0"/>
              <a:t>。</a:t>
            </a:r>
            <a:endParaRPr lang="en-US" altLang="ja-JP" sz="2800" dirty="0" smtClean="0"/>
          </a:p>
          <a:p>
            <a:r>
              <a:rPr lang="ja-JP" altLang="ja-JP" sz="2800" dirty="0" smtClean="0"/>
              <a:t>作成</a:t>
            </a:r>
            <a:r>
              <a:rPr lang="ja-JP" altLang="ja-JP" sz="2800" dirty="0"/>
              <a:t>されたドラフトをもとに臨床チームが患者の協力を得て使用し</a:t>
            </a:r>
            <a:r>
              <a:rPr lang="ja-JP" altLang="ja-JP" sz="2800" dirty="0" smtClean="0"/>
              <a:t>、それを</a:t>
            </a:r>
            <a:r>
              <a:rPr lang="ja-JP" altLang="ja-JP" sz="2800" dirty="0"/>
              <a:t>ゲーム作成側にフィードバックして修正を行う作業を繰り返した。</a:t>
            </a:r>
          </a:p>
          <a:p>
            <a:endParaRPr kumimoji="1" lang="ja-JP" altLang="en-US" dirty="0"/>
          </a:p>
        </p:txBody>
      </p:sp>
    </p:spTree>
    <p:extLst>
      <p:ext uri="{BB962C8B-B14F-4D97-AF65-F5344CB8AC3E}">
        <p14:creationId xmlns:p14="http://schemas.microsoft.com/office/powerpoint/2010/main" val="1786783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solidFill>
                  <a:srgbClr val="0000FF"/>
                </a:solidFill>
              </a:rPr>
              <a:t>J-CORES</a:t>
            </a:r>
            <a:r>
              <a:rPr kumimoji="1" lang="en-US" altLang="ja-JP" dirty="0" smtClean="0"/>
              <a:t/>
            </a:r>
            <a:br>
              <a:rPr kumimoji="1" lang="en-US" altLang="ja-JP" dirty="0" smtClean="0"/>
            </a:br>
            <a:r>
              <a:rPr lang="en-US" altLang="ja-JP" sz="2800" dirty="0" smtClean="0">
                <a:solidFill>
                  <a:srgbClr val="99CCFF"/>
                </a:solidFill>
              </a:rPr>
              <a:t>(Japanese Cognitive </a:t>
            </a:r>
            <a:r>
              <a:rPr lang="en-US" altLang="ja-JP" sz="2800" dirty="0" err="1" smtClean="0">
                <a:solidFill>
                  <a:srgbClr val="99CCFF"/>
                </a:solidFill>
              </a:rPr>
              <a:t>Rehabiritation</a:t>
            </a:r>
            <a:r>
              <a:rPr lang="en-US" altLang="ja-JP" sz="2800" dirty="0" smtClean="0">
                <a:solidFill>
                  <a:srgbClr val="99CCFF"/>
                </a:solidFill>
              </a:rPr>
              <a:t> program for </a:t>
            </a:r>
            <a:r>
              <a:rPr lang="en-US" altLang="ja-JP" sz="2800" dirty="0" err="1" smtClean="0">
                <a:solidFill>
                  <a:srgbClr val="99CCFF"/>
                </a:solidFill>
              </a:rPr>
              <a:t>Schizoohrenia</a:t>
            </a:r>
            <a:r>
              <a:rPr lang="en-US" altLang="ja-JP" sz="2800" dirty="0" smtClean="0">
                <a:solidFill>
                  <a:srgbClr val="99CCFF"/>
                </a:solidFill>
              </a:rPr>
              <a:t>)</a:t>
            </a:r>
            <a:endParaRPr kumimoji="1" lang="ja-JP" altLang="en-US" dirty="0">
              <a:solidFill>
                <a:srgbClr val="99CCFF"/>
              </a:solidFill>
            </a:endParaRPr>
          </a:p>
        </p:txBody>
      </p:sp>
      <p:sp>
        <p:nvSpPr>
          <p:cNvPr id="3" name="コンテンツ プレースホルダー 2"/>
          <p:cNvSpPr>
            <a:spLocks noGrp="1"/>
          </p:cNvSpPr>
          <p:nvPr>
            <p:ph idx="1"/>
          </p:nvPr>
        </p:nvSpPr>
        <p:spPr/>
        <p:txBody>
          <a:bodyPr/>
          <a:lstStyle/>
          <a:p>
            <a:r>
              <a:rPr lang="ja-JP" altLang="ja-JP" dirty="0" smtClean="0"/>
              <a:t>注意</a:t>
            </a:r>
            <a:r>
              <a:rPr lang="ja-JP" altLang="ja-JP" dirty="0"/>
              <a:t>、作業記憶、言語記憶、処理速度、遂行機能、流暢性の</a:t>
            </a:r>
            <a:r>
              <a:rPr lang="en-US" altLang="ja-JP" dirty="0"/>
              <a:t>6</a:t>
            </a:r>
            <a:r>
              <a:rPr lang="ja-JP" altLang="ja-JP" dirty="0" smtClean="0"/>
              <a:t>領域、</a:t>
            </a:r>
            <a:r>
              <a:rPr lang="ja-JP" altLang="ja-JP" dirty="0"/>
              <a:t>それぞれ</a:t>
            </a:r>
            <a:r>
              <a:rPr lang="en-US" altLang="ja-JP" dirty="0"/>
              <a:t>3</a:t>
            </a:r>
            <a:r>
              <a:rPr lang="ja-JP" altLang="ja-JP" dirty="0" smtClean="0"/>
              <a:t>ゲーム</a:t>
            </a:r>
            <a:endParaRPr lang="en-US" altLang="ja-JP" dirty="0" smtClean="0"/>
          </a:p>
          <a:p>
            <a:pPr marL="0" indent="0">
              <a:buNone/>
            </a:pPr>
            <a:r>
              <a:rPr lang="en-US" altLang="ja-JP" dirty="0" smtClean="0"/>
              <a:t> +</a:t>
            </a:r>
            <a:r>
              <a:rPr lang="ja-JP" altLang="ja-JP" dirty="0"/>
              <a:t>さまざまな認知機能が要求される総合ゲーム</a:t>
            </a:r>
            <a:endParaRPr lang="en-US" altLang="ja-JP" dirty="0"/>
          </a:p>
          <a:p>
            <a:r>
              <a:rPr lang="ja-JP" altLang="ja-JP" dirty="0" smtClean="0"/>
              <a:t>それぞれ</a:t>
            </a:r>
            <a:r>
              <a:rPr lang="ja-JP" altLang="ja-JP" dirty="0"/>
              <a:t>のゲームは難易度の設定を</a:t>
            </a:r>
            <a:r>
              <a:rPr lang="en-US" altLang="ja-JP" dirty="0"/>
              <a:t>3~5</a:t>
            </a:r>
            <a:r>
              <a:rPr lang="ja-JP" altLang="ja-JP" dirty="0"/>
              <a:t>段階で行えるようになっており、患者の認知機能や学習</a:t>
            </a:r>
            <a:r>
              <a:rPr lang="ja-JP" altLang="ja-JP" dirty="0" smtClean="0"/>
              <a:t>の</a:t>
            </a:r>
            <a:r>
              <a:rPr lang="ja-JP" altLang="en-US" dirty="0"/>
              <a:t>進行</a:t>
            </a:r>
            <a:r>
              <a:rPr lang="ja-JP" altLang="ja-JP" dirty="0" smtClean="0"/>
              <a:t>に合わせて</a:t>
            </a:r>
            <a:r>
              <a:rPr lang="ja-JP" altLang="ja-JP" dirty="0"/>
              <a:t>レベルを調整</a:t>
            </a:r>
            <a:r>
              <a:rPr lang="ja-JP" altLang="ja-JP" dirty="0" smtClean="0"/>
              <a:t>できる。</a:t>
            </a:r>
            <a:endParaRPr lang="en-US" altLang="ja-JP" dirty="0" smtClean="0"/>
          </a:p>
          <a:p>
            <a:r>
              <a:rPr lang="ja-JP" altLang="ja-JP" dirty="0" smtClean="0"/>
              <a:t>楽しみつつ</a:t>
            </a:r>
            <a:r>
              <a:rPr lang="ja-JP" altLang="en-US" dirty="0" smtClean="0"/>
              <a:t>練習</a:t>
            </a:r>
            <a:r>
              <a:rPr lang="ja-JP" altLang="ja-JP" dirty="0" smtClean="0"/>
              <a:t>できる</a:t>
            </a:r>
            <a:r>
              <a:rPr lang="ja-JP" altLang="ja-JP" dirty="0"/>
              <a:t>よう</a:t>
            </a:r>
            <a:r>
              <a:rPr lang="ja-JP" altLang="ja-JP" dirty="0" smtClean="0"/>
              <a:t>に</a:t>
            </a:r>
            <a:r>
              <a:rPr lang="ja-JP" altLang="ja-JP" dirty="0"/>
              <a:t>かわいいキャラクターや動きのある</a:t>
            </a:r>
            <a:r>
              <a:rPr lang="ja-JP" altLang="ja-JP" dirty="0" smtClean="0"/>
              <a:t>映像</a:t>
            </a:r>
            <a:r>
              <a:rPr lang="ja-JP" altLang="en-US" dirty="0" smtClean="0"/>
              <a:t>を</a:t>
            </a:r>
            <a:r>
              <a:rPr lang="ja-JP" altLang="ja-JP" dirty="0" smtClean="0"/>
              <a:t>工夫</a:t>
            </a:r>
            <a:endParaRPr kumimoji="1" lang="ja-JP" altLang="en-US" dirty="0"/>
          </a:p>
        </p:txBody>
      </p:sp>
    </p:spTree>
    <p:extLst>
      <p:ext uri="{BB962C8B-B14F-4D97-AF65-F5344CB8AC3E}">
        <p14:creationId xmlns:p14="http://schemas.microsoft.com/office/powerpoint/2010/main" val="2785894918"/>
      </p:ext>
    </p:extLst>
  </p:cSld>
  <p:clrMapOvr>
    <a:masterClrMapping/>
  </p:clrMapOvr>
</p:sld>
</file>

<file path=ppt/theme/_rels/themeOverride1.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メトロ">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メトロ">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4578</TotalTime>
  <Words>549</Words>
  <Application>Microsoft Office PowerPoint</Application>
  <PresentationFormat>画面に合わせる (4:3)</PresentationFormat>
  <Paragraphs>65</Paragraphs>
  <Slides>28</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28</vt:i4>
      </vt:variant>
    </vt:vector>
  </HeadingPairs>
  <TitlesOfParts>
    <vt:vector size="30" baseType="lpstr">
      <vt:lpstr>標準デザイン</vt:lpstr>
      <vt:lpstr>Microsoft Excel 97-2003 ワークシート</vt:lpstr>
      <vt:lpstr>統合失調症の認知機能リハビリテーション専用オリジナルソフトによる　　　介入研究 </vt:lpstr>
      <vt:lpstr>目的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J-CORES (Japanese Cognitive Rehabiritation program for Schizoohrenia)</vt:lpstr>
      <vt:lpstr>J-CORES (Japanese Cognitive Rehabiritation program for Schizoohrenia)</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今後の課題</vt:lpstr>
    </vt:vector>
  </TitlesOfParts>
  <Company>Hitachi Medical Corp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Shingo Kawasaki</dc:creator>
  <cp:lastModifiedBy>Emi Ikebuchi</cp:lastModifiedBy>
  <cp:revision>327</cp:revision>
  <cp:lastPrinted>2011-08-12T01:56:51Z</cp:lastPrinted>
  <dcterms:created xsi:type="dcterms:W3CDTF">2008-11-26T12:17:53Z</dcterms:created>
  <dcterms:modified xsi:type="dcterms:W3CDTF">2013-05-23T09:57:13Z</dcterms:modified>
</cp:coreProperties>
</file>