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59" r:id="rId5"/>
    <p:sldId id="264" r:id="rId6"/>
    <p:sldId id="260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803" autoAdjust="0"/>
    <p:restoredTop sz="94634" autoAdjust="0"/>
  </p:normalViewPr>
  <p:slideViewPr>
    <p:cSldViewPr showGuides="1">
      <p:cViewPr>
        <p:scale>
          <a:sx n="70" d="100"/>
          <a:sy n="70" d="100"/>
        </p:scale>
        <p:origin x="-1142" y="-2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A76CAF-917C-471C-9D9D-538619ED1B68}" type="datetimeFigureOut">
              <a:rPr kumimoji="1" lang="ja-JP" altLang="en-US" smtClean="0"/>
              <a:t>2012/7/11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1FC632-EEFE-41F7-AC83-877E9393F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2900" y="5445224"/>
            <a:ext cx="8458200" cy="1222375"/>
          </a:xfrm>
        </p:spPr>
        <p:txBody>
          <a:bodyPr/>
          <a:lstStyle/>
          <a:p>
            <a:r>
              <a:rPr kumimoji="1" lang="ja-JP" altLang="en-US" sz="4400" dirty="0" smtClean="0"/>
              <a:t>精神科学教室の紹介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1600" dirty="0" smtClean="0"/>
              <a:t>（医学部附属病院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メンタルヘルス科）</a:t>
            </a:r>
            <a:endParaRPr kumimoji="1" lang="ja-JP" altLang="en-US" sz="1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8458200" cy="914400"/>
          </a:xfrm>
        </p:spPr>
        <p:txBody>
          <a:bodyPr/>
          <a:lstStyle/>
          <a:p>
            <a:r>
              <a:rPr kumimoji="1" lang="ja-JP" altLang="en-US" dirty="0" smtClean="0"/>
              <a:t>大学院医学研究科入試説明会</a:t>
            </a:r>
            <a:endParaRPr kumimoji="1" lang="ja-JP" altLang="en-US" dirty="0"/>
          </a:p>
        </p:txBody>
      </p:sp>
      <p:pic>
        <p:nvPicPr>
          <p:cNvPr id="1027" name="Picture 3" descr="C:\Users\医局\Desktop\DSC017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626" y="447023"/>
            <a:ext cx="6732748" cy="446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1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教室の概要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921509"/>
              </p:ext>
            </p:extLst>
          </p:nvPr>
        </p:nvGraphicFramePr>
        <p:xfrm>
          <a:off x="539552" y="1293729"/>
          <a:ext cx="4464496" cy="455676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255174"/>
                <a:gridCol w="1337114"/>
                <a:gridCol w="1872208"/>
              </a:tblGrid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主任教授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診療科長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池淵恵美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講師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医局長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赤羽晃寿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助教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外来医長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漆原貴子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助教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病棟医長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秦　孝憲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助教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ja-JP" sz="1000" b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金井理恵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助教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救急科</a:t>
                      </a:r>
                      <a:endParaRPr lang="en-US" altLang="ja-JP" sz="1000" b="0" kern="0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ER</a:t>
                      </a:r>
                      <a:r>
                        <a:rPr lang="ja-JP" sz="10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出向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松村謙一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助手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 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渡邊由香子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助手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 </a:t>
                      </a:r>
                      <a:r>
                        <a:rPr lang="ja-JP" sz="10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帝京がんセンター　</a:t>
                      </a:r>
                      <a:endParaRPr lang="en-US" altLang="ja-JP" sz="1000" b="0" kern="0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緩和</a:t>
                      </a:r>
                      <a:r>
                        <a:rPr lang="ja-JP" sz="10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ケアチーム兼任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山口大介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大学院生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 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初瀬記史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大学院生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 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押久保岳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シニアレジデント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 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森山由香里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0" ker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シニアレジデント</a:t>
                      </a:r>
                      <a:endParaRPr lang="ja-JP" sz="1000" b="0" kern="10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 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金谷美恵子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臨床心理士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 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300" b="0" kern="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海野有希</a:t>
                      </a:r>
                      <a:endParaRPr lang="ja-JP" sz="1000" b="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65278" marR="65278" marT="0" marB="0" anchor="ctr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92965" y="5808081"/>
            <a:ext cx="81655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◆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精神科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医師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名（男性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名　女性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　　◆秘書　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名（女性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名）</a:t>
            </a:r>
            <a:endParaRPr lang="en-US" altLang="ja-JP" sz="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◆コメディカルスタッフ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女性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</a:p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‣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常勤スタッフ　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臨床心理士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名　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作業療法士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名　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精神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保健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福祉士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その他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名）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‣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非常勤スタッフ　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92080" y="1345321"/>
            <a:ext cx="3341056" cy="4462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≪年間行事≫</a:t>
            </a:r>
            <a:endParaRPr lang="en-US" altLang="ja-JP" sz="8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4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    医局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/12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階西病棟 歓迎会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7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    医局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/12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階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西病棟 納涼会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11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    帝京大学精神科同門会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    医局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/12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階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西病棟 忘年会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1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    医局新年会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・  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    医局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/12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階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西病棟 送別会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8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≪病棟スケジュール≫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★毎週火曜日 午後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・病棟カンファレンス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・ケースカンファレンス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・リエゾン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当直カンファレンス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≪医局スケジュール≫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★毎週火曜日 夜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・精神科集談会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（勉強会、精神療法研修など）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★金曜日 夜　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・脳波判読研修</a:t>
            </a:r>
            <a:endParaRPr lang="ja-JP" altLang="ja-JP" sz="1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02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目標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268760"/>
            <a:ext cx="86409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　　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精神科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の後期専門研修の目指すところ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、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それ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は指定医と専門医の取得です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2000" dirty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4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①</a:t>
            </a:r>
            <a:r>
              <a:rPr lang="ja-JP" altLang="ja-JP" sz="28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厚生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労働省</a:t>
            </a:r>
            <a:r>
              <a:rPr lang="en-US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認定</a:t>
            </a:r>
            <a:r>
              <a:rPr lang="en-US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  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ja-JP" sz="28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精神保健指定医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』</a:t>
            </a:r>
            <a:endParaRPr lang="en-US" altLang="ja-JP" sz="28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ja-JP" altLang="ja-JP" sz="1600" dirty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②</a:t>
            </a:r>
            <a:r>
              <a:rPr lang="ja-JP" altLang="ja-JP" sz="28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日本精神神経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学会</a:t>
            </a:r>
            <a:r>
              <a:rPr lang="en-US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認定</a:t>
            </a:r>
            <a:r>
              <a:rPr lang="en-US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  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ja-JP" sz="28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精神科専門医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』</a:t>
            </a:r>
            <a:endParaRPr lang="en-US" altLang="ja-JP" sz="28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endParaRPr lang="en-US" altLang="ja-JP" sz="1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＊受験資格：</a:t>
            </a:r>
            <a:r>
              <a:rPr lang="ja-JP" altLang="ja-JP" sz="20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精神科</a:t>
            </a:r>
            <a:r>
              <a:rPr lang="en-US" altLang="ja-JP" sz="20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ja-JP" sz="20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年以上を含む</a:t>
            </a:r>
            <a:r>
              <a:rPr lang="en-US" altLang="ja-JP" sz="20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r>
              <a:rPr lang="ja-JP" altLang="ja-JP" sz="20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年以上の臨床経験</a:t>
            </a:r>
            <a:endParaRPr lang="en-US" altLang="ja-JP" sz="20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24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24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大学</a:t>
            </a:r>
            <a:r>
              <a:rPr lang="ja-JP" altLang="ja-JP" sz="24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院生の場合は、</a:t>
            </a:r>
            <a:r>
              <a:rPr lang="ja-JP" altLang="ja-JP" sz="24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さらに</a:t>
            </a:r>
            <a:endParaRPr lang="en-US" altLang="ja-JP" sz="24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2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③</a:t>
            </a:r>
            <a:r>
              <a:rPr lang="ja-JP" altLang="ja-JP" sz="28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医学</a:t>
            </a:r>
            <a:r>
              <a:rPr lang="ja-JP" altLang="ja-JP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博士</a:t>
            </a:r>
            <a:r>
              <a:rPr lang="ja-JP" altLang="en-US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の学位</a:t>
            </a:r>
            <a:endParaRPr lang="ja-JP" altLang="ja-JP" sz="2800" dirty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ja-JP" sz="28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</a:t>
            </a:r>
            <a:r>
              <a:rPr lang="ja-JP" altLang="en-US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も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取得</a:t>
            </a:r>
            <a:r>
              <a:rPr lang="ja-JP" altLang="ja-JP" sz="28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します</a:t>
            </a:r>
            <a:r>
              <a:rPr lang="ja-JP" altLang="ja-JP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ja-JP" altLang="ja-JP" sz="2800" dirty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3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研修</a:t>
            </a: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268760"/>
            <a:ext cx="8640960" cy="333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　　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後期専門研修ないし大学院の</a:t>
            </a:r>
            <a:r>
              <a:rPr lang="en-US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年間は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、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どちら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も入院患者の受け持ちが中心と</a:t>
            </a:r>
            <a:r>
              <a:rPr lang="ja-JP" altLang="ja-JP" sz="3600" dirty="0" err="1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な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り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ます。また、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程よく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実力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が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着いた頃（</a:t>
            </a:r>
            <a:r>
              <a:rPr lang="en-US" altLang="ja-JP" sz="32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ja-JP" sz="32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endParaRPr lang="en-US" altLang="ja-JP" sz="32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2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32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32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目</a:t>
            </a:r>
            <a:r>
              <a:rPr lang="ja-JP" altLang="en-US" sz="32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以降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）から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初診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・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再診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外来も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担当します。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05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◆</a:t>
            </a:r>
            <a:r>
              <a:rPr lang="ja-JP" altLang="ja-JP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大学院生は</a:t>
            </a:r>
            <a:r>
              <a:rPr lang="en-US" altLang="ja-JP" sz="28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ja-JP" sz="28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年目以降に最低１年間の</a:t>
            </a:r>
            <a:r>
              <a:rPr lang="ja-JP" altLang="ja-JP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ベッドフリー</a:t>
            </a:r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28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ja-JP" altLang="en-US" sz="28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ja-JP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期間</a:t>
            </a:r>
            <a:r>
              <a:rPr lang="ja-JP" altLang="ja-JP" sz="28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が設けられ</a:t>
            </a:r>
            <a:r>
              <a:rPr lang="ja-JP" altLang="ja-JP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、</a:t>
            </a:r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そこで</a:t>
            </a:r>
            <a:r>
              <a:rPr lang="ja-JP" altLang="ja-JP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研究</a:t>
            </a:r>
            <a:r>
              <a:rPr lang="ja-JP" altLang="ja-JP" sz="28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に</a:t>
            </a:r>
            <a:r>
              <a:rPr lang="ja-JP" altLang="ja-JP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専念</a:t>
            </a:r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します</a:t>
            </a:r>
            <a:r>
              <a:rPr lang="ja-JP" altLang="ja-JP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ja-JP" altLang="ja-JP" sz="2800" dirty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62080" y="4874594"/>
            <a:ext cx="2880320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大学病院</a:t>
            </a:r>
            <a:r>
              <a:rPr lang="ja-JP" altLang="en-US" dirty="0" smtClean="0">
                <a:solidFill>
                  <a:schemeClr val="tx1"/>
                </a:solidFill>
              </a:rPr>
              <a:t>での</a:t>
            </a:r>
            <a:r>
              <a:rPr lang="ja-JP" altLang="en-US" dirty="0">
                <a:solidFill>
                  <a:schemeClr val="tx1"/>
                </a:solidFill>
              </a:rPr>
              <a:t>研修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863498" y="4879592"/>
            <a:ext cx="1417003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教育関連病院でのトレーニング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17656" y="4869160"/>
            <a:ext cx="2154744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大学教員（助手）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5436096" y="5342068"/>
            <a:ext cx="489204" cy="242316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98" y="6097118"/>
            <a:ext cx="755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　　 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　    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　　 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　    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　　 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　　 　         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　　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　　 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     　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691680" y="6057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691680" y="6057292"/>
            <a:ext cx="0" cy="108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568029" y="6058843"/>
            <a:ext cx="0" cy="108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842400" y="6050131"/>
            <a:ext cx="0" cy="108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131840" y="6058843"/>
            <a:ext cx="0" cy="108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418322" y="6058843"/>
            <a:ext cx="0" cy="108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732240" y="6062726"/>
            <a:ext cx="0" cy="108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452320" y="6050131"/>
            <a:ext cx="0" cy="108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曲折矢印 31"/>
          <p:cNvSpPr/>
          <p:nvPr/>
        </p:nvSpPr>
        <p:spPr>
          <a:xfrm rot="9110075">
            <a:off x="2395738" y="4657651"/>
            <a:ext cx="781716" cy="607384"/>
          </a:xfrm>
          <a:prstGeom prst="bentArrow">
            <a:avLst>
              <a:gd name="adj1" fmla="val 25529"/>
              <a:gd name="adj2" fmla="val 32967"/>
              <a:gd name="adj3" fmla="val 25000"/>
              <a:gd name="adj4" fmla="val 88922"/>
            </a:avLst>
          </a:prstGeom>
          <a:solidFill>
            <a:srgbClr val="C00000">
              <a:alpha val="6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962080" y="6071674"/>
            <a:ext cx="0" cy="108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6033372" y="6050131"/>
            <a:ext cx="0" cy="108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6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研修</a:t>
            </a: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124744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　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研修医療機関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晴和病院　（新宿区）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愛誠病院（板橋区）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大内病院（足立区）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西ヶ原病院（北区）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神経科土田病院（台東区）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周愛利田クリニック（北区）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青木病院（調布市）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吉祥寺病院（調布市）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戸田病院（埼玉県）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川口病院（埼玉県）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与野中央病院（埼玉県）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4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　　など多数</a:t>
            </a:r>
            <a:endParaRPr lang="en-US" altLang="ja-JP" sz="24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691680" y="6057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1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</a:t>
            </a: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268760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tx2"/>
                </a:solidFill>
              </a:rPr>
              <a:t>＜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特徴＞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当科では</a:t>
            </a:r>
            <a:r>
              <a:rPr lang="ja-JP" altLang="ja-JP" sz="36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臨床</a:t>
            </a:r>
            <a:r>
              <a:rPr lang="ja-JP" altLang="ja-JP" sz="36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に直結した研究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を</a:t>
            </a:r>
            <a:r>
              <a:rPr lang="ja-JP" altLang="ja-JP" sz="3600" dirty="0" err="1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おこなっ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てい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ます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dirty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＜大学院のすすめ＞</a:t>
            </a:r>
            <a:endParaRPr lang="ja-JP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良き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臨床医になるためには、</a:t>
            </a:r>
            <a:r>
              <a:rPr lang="ja-JP" altLang="ja-JP" sz="36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若い</a:t>
            </a:r>
            <a:r>
              <a:rPr lang="ja-JP" altLang="ja-JP" sz="36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一時期</a:t>
            </a:r>
            <a:r>
              <a:rPr lang="ja-JP" altLang="en-US" sz="36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36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36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に</a:t>
            </a:r>
            <a:r>
              <a:rPr lang="ja-JP" altLang="ja-JP" sz="36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科学的思考を養う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ことが必要です。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その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ため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、当科では初期研修が終わると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大学院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進学を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すす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めて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います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r>
              <a:rPr lang="ja-JP" altLang="en-US" sz="28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endParaRPr lang="ja-JP" altLang="ja-JP" sz="2800" dirty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4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</a:t>
            </a: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268760"/>
            <a:ext cx="8640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tx2"/>
                </a:solidFill>
              </a:rPr>
              <a:t>＜研究内容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＞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　当科の研究内容は、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心理社会学的側面」（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こころ）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と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ja-JP" sz="3600" dirty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生物学的側面」（脳</a:t>
            </a:r>
            <a:r>
              <a:rPr lang="ja-JP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の</a:t>
            </a:r>
            <a:r>
              <a:rPr lang="en-US" altLang="ja-JP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rPr>
              <a:t>本立てです。</a:t>
            </a:r>
            <a:endParaRPr lang="en-US" altLang="ja-JP" sz="3600" dirty="0" smtClean="0">
              <a:solidFill>
                <a:schemeClr val="tx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b="1" dirty="0" smtClean="0"/>
              <a:t>　　　　　</a:t>
            </a:r>
            <a:r>
              <a:rPr lang="ja-JP" altLang="ja-JP" sz="2000" b="1" dirty="0" smtClean="0">
                <a:solidFill>
                  <a:srgbClr val="C00000"/>
                </a:solidFill>
              </a:rPr>
              <a:t>「</a:t>
            </a:r>
            <a:r>
              <a:rPr lang="ja-JP" altLang="ja-JP" sz="2000" b="1" dirty="0">
                <a:solidFill>
                  <a:srgbClr val="C00000"/>
                </a:solidFill>
              </a:rPr>
              <a:t>心理社会的治療研究グループ」：研究リーダー　池淵恵美</a:t>
            </a:r>
            <a:endParaRPr lang="ja-JP" altLang="ja-JP" sz="2000" dirty="0">
              <a:solidFill>
                <a:srgbClr val="C00000"/>
              </a:solidFill>
            </a:endParaRPr>
          </a:p>
          <a:p>
            <a:r>
              <a:rPr lang="ja-JP" altLang="en-US" sz="1600" dirty="0" smtClean="0"/>
              <a:t>　　　　　　</a:t>
            </a:r>
            <a:r>
              <a:rPr lang="ja-JP" altLang="ja-JP" sz="1600" dirty="0" smtClean="0"/>
              <a:t>・</a:t>
            </a:r>
            <a:r>
              <a:rPr lang="ja-JP" altLang="ja-JP" sz="1600" dirty="0"/>
              <a:t>デイケアでの統合失調症に対する精神障害リハビリテーション</a:t>
            </a:r>
          </a:p>
          <a:p>
            <a:r>
              <a:rPr lang="ja-JP" altLang="en-US" sz="1600" dirty="0" smtClean="0"/>
              <a:t>　　　　　　</a:t>
            </a:r>
            <a:r>
              <a:rPr lang="ja-JP" altLang="ja-JP" sz="1600" dirty="0" smtClean="0"/>
              <a:t>・</a:t>
            </a:r>
            <a:r>
              <a:rPr lang="en-US" altLang="ja-JP" sz="1600" dirty="0"/>
              <a:t>SST</a:t>
            </a:r>
            <a:r>
              <a:rPr lang="ja-JP" altLang="ja-JP" sz="1600" dirty="0"/>
              <a:t>のリーダーとしての</a:t>
            </a:r>
            <a:r>
              <a:rPr lang="ja-JP" altLang="ja-JP" sz="1600" dirty="0" smtClean="0"/>
              <a:t>トレーニング</a:t>
            </a:r>
          </a:p>
          <a:p>
            <a:r>
              <a:rPr lang="ja-JP" altLang="en-US" sz="1600" dirty="0" smtClean="0"/>
              <a:t>　　　　　　</a:t>
            </a:r>
            <a:r>
              <a:rPr lang="ja-JP" altLang="ja-JP" sz="1600" dirty="0" smtClean="0"/>
              <a:t>・気分障害や統合失調症の認知行動療法</a:t>
            </a:r>
            <a:r>
              <a:rPr lang="ja-JP" altLang="en-US" sz="1600" dirty="0" smtClean="0"/>
              <a:t>、</a:t>
            </a:r>
            <a:r>
              <a:rPr lang="ja-JP" altLang="ja-JP" sz="1600" dirty="0" smtClean="0"/>
              <a:t>心理教育</a:t>
            </a:r>
            <a:r>
              <a:rPr lang="ja-JP" altLang="en-US" sz="1600" dirty="0" smtClean="0"/>
              <a:t>（家族を含む）</a:t>
            </a:r>
            <a:endParaRPr lang="ja-JP" altLang="ja-JP" sz="1600" dirty="0" smtClean="0"/>
          </a:p>
          <a:p>
            <a:r>
              <a:rPr lang="ja-JP" altLang="en-US" sz="1600" dirty="0" smtClean="0"/>
              <a:t>　　　　　　</a:t>
            </a:r>
            <a:r>
              <a:rPr lang="ja-JP" altLang="ja-JP" sz="1600" dirty="0" smtClean="0"/>
              <a:t>・</a:t>
            </a:r>
            <a:r>
              <a:rPr lang="ja-JP" altLang="ja-JP" sz="1600" dirty="0"/>
              <a:t>認知機能リハビリテーション</a:t>
            </a:r>
          </a:p>
          <a:p>
            <a:r>
              <a:rPr lang="ja-JP" altLang="en-US" sz="1600" dirty="0" smtClean="0"/>
              <a:t>　　　　　　</a:t>
            </a:r>
            <a:r>
              <a:rPr lang="ja-JP" altLang="ja-JP" sz="1600" dirty="0" smtClean="0"/>
              <a:t>・</a:t>
            </a:r>
            <a:r>
              <a:rPr lang="ja-JP" altLang="ja-JP" sz="1600" dirty="0"/>
              <a:t>地域生活支援</a:t>
            </a:r>
            <a:r>
              <a:rPr lang="ja-JP" altLang="ja-JP" sz="1600" dirty="0" smtClean="0"/>
              <a:t>アウトリーチ</a:t>
            </a:r>
            <a:endParaRPr lang="en-US" altLang="ja-JP" sz="1600" dirty="0" smtClean="0"/>
          </a:p>
          <a:p>
            <a:endParaRPr lang="ja-JP" altLang="ja-JP" sz="1600" dirty="0"/>
          </a:p>
          <a:p>
            <a:r>
              <a:rPr lang="ja-JP" altLang="en-US" sz="2000" b="1" dirty="0" smtClean="0">
                <a:solidFill>
                  <a:srgbClr val="C00000"/>
                </a:solidFill>
              </a:rPr>
              <a:t>　　　　</a:t>
            </a:r>
            <a:r>
              <a:rPr lang="ja-JP" altLang="ja-JP" sz="2000" b="1" dirty="0" smtClean="0">
                <a:solidFill>
                  <a:srgbClr val="C00000"/>
                </a:solidFill>
              </a:rPr>
              <a:t>「</a:t>
            </a:r>
            <a:r>
              <a:rPr lang="ja-JP" altLang="ja-JP" sz="2000" b="1" dirty="0">
                <a:solidFill>
                  <a:srgbClr val="C00000"/>
                </a:solidFill>
              </a:rPr>
              <a:t>生物学的精神医学研究グループ」：研究リーダー　赤羽晃寿</a:t>
            </a:r>
            <a:endParaRPr lang="ja-JP" altLang="ja-JP" sz="2000" dirty="0">
              <a:solidFill>
                <a:srgbClr val="C00000"/>
              </a:solidFill>
            </a:endParaRPr>
          </a:p>
          <a:p>
            <a:r>
              <a:rPr lang="ja-JP" altLang="en-US" sz="1600" dirty="0" smtClean="0"/>
              <a:t>　　　　　　</a:t>
            </a:r>
            <a:r>
              <a:rPr lang="ja-JP" altLang="ja-JP" sz="1600" dirty="0" smtClean="0"/>
              <a:t>・</a:t>
            </a:r>
            <a:r>
              <a:rPr lang="ja-JP" altLang="ja-JP" sz="1600" dirty="0"/>
              <a:t>自殺企図患者に関する多角的検討</a:t>
            </a:r>
          </a:p>
          <a:p>
            <a:r>
              <a:rPr lang="ja-JP" altLang="en-US" sz="1600" dirty="0" smtClean="0"/>
              <a:t>　　　　　　</a:t>
            </a:r>
            <a:r>
              <a:rPr lang="ja-JP" altLang="ja-JP" sz="1600" dirty="0" smtClean="0"/>
              <a:t>・</a:t>
            </a:r>
            <a:r>
              <a:rPr lang="ja-JP" altLang="ja-JP" sz="1600" dirty="0"/>
              <a:t>電気けいれん療法に関する研究</a:t>
            </a:r>
          </a:p>
          <a:p>
            <a:r>
              <a:rPr lang="ja-JP" altLang="en-US" sz="1600" dirty="0" smtClean="0"/>
              <a:t>　　　　　　</a:t>
            </a:r>
            <a:r>
              <a:rPr lang="ja-JP" altLang="ja-JP" sz="1600" dirty="0" smtClean="0"/>
              <a:t>・</a:t>
            </a:r>
            <a:r>
              <a:rPr lang="ja-JP" altLang="ja-JP" sz="1600" dirty="0"/>
              <a:t>アルツハイマー病における</a:t>
            </a:r>
            <a:r>
              <a:rPr lang="en-US" altLang="ja-JP" sz="1600" dirty="0"/>
              <a:t>VSRAD</a:t>
            </a:r>
            <a:r>
              <a:rPr lang="ja-JP" altLang="ja-JP" sz="1600" dirty="0"/>
              <a:t>の有用性に関する検討</a:t>
            </a:r>
          </a:p>
          <a:p>
            <a:r>
              <a:rPr lang="ja-JP" altLang="en-US" sz="1600" dirty="0" smtClean="0"/>
              <a:t>　　　　　　</a:t>
            </a:r>
            <a:r>
              <a:rPr lang="ja-JP" altLang="ja-JP" sz="1600" dirty="0" smtClean="0"/>
              <a:t>・</a:t>
            </a:r>
            <a:r>
              <a:rPr lang="ja-JP" altLang="ja-JP" sz="1600" dirty="0"/>
              <a:t>抗精神病薬および抗うつ薬に関する臨床精神薬理</a:t>
            </a:r>
            <a:r>
              <a:rPr lang="ja-JP" altLang="ja-JP" sz="1600" dirty="0" smtClean="0"/>
              <a:t>研究</a:t>
            </a:r>
            <a:endParaRPr lang="ja-JP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5357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167</Words>
  <Application>Microsoft Office PowerPoint</Application>
  <PresentationFormat>画面に合わせる (4:3)</PresentationFormat>
  <Paragraphs>134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トラベル</vt:lpstr>
      <vt:lpstr>精神科学教室の紹介 （医学部附属病院 メンタルヘルス科）</vt:lpstr>
      <vt:lpstr>教室の概要</vt:lpstr>
      <vt:lpstr>目標</vt:lpstr>
      <vt:lpstr>研修-１</vt:lpstr>
      <vt:lpstr>研修-２</vt:lpstr>
      <vt:lpstr>研究-１</vt:lpstr>
      <vt:lpstr>研究-２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精神科学教室の紹介 （精神神経科  / メンタルヘルス科）</dc:title>
  <dc:creator>医局</dc:creator>
  <cp:lastModifiedBy>医局</cp:lastModifiedBy>
  <cp:revision>29</cp:revision>
  <dcterms:created xsi:type="dcterms:W3CDTF">2012-06-14T01:28:31Z</dcterms:created>
  <dcterms:modified xsi:type="dcterms:W3CDTF">2012-07-11T00:34:38Z</dcterms:modified>
</cp:coreProperties>
</file>